
<file path=[Content_Types].xml><?xml version="1.0" encoding="utf-8"?>
<Types xmlns="http://schemas.openxmlformats.org/package/2006/content-types">
  <Default Extension="png" ContentType="image/png"/>
  <Default Extension="bin" ContentType="audio/unknown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1"/>
  </p:sldMasterIdLst>
  <p:notesMasterIdLst>
    <p:notesMasterId r:id="rId34"/>
  </p:notesMasterIdLst>
  <p:handoutMasterIdLst>
    <p:handoutMasterId r:id="rId35"/>
  </p:handoutMasterIdLst>
  <p:sldIdLst>
    <p:sldId id="256" r:id="rId2"/>
    <p:sldId id="377" r:id="rId3"/>
    <p:sldId id="485" r:id="rId4"/>
    <p:sldId id="489" r:id="rId5"/>
    <p:sldId id="490" r:id="rId6"/>
    <p:sldId id="492" r:id="rId7"/>
    <p:sldId id="491" r:id="rId8"/>
    <p:sldId id="515" r:id="rId9"/>
    <p:sldId id="493" r:id="rId10"/>
    <p:sldId id="511" r:id="rId11"/>
    <p:sldId id="494" r:id="rId12"/>
    <p:sldId id="497" r:id="rId13"/>
    <p:sldId id="498" r:id="rId14"/>
    <p:sldId id="499" r:id="rId15"/>
    <p:sldId id="503" r:id="rId16"/>
    <p:sldId id="504" r:id="rId17"/>
    <p:sldId id="500" r:id="rId18"/>
    <p:sldId id="501" r:id="rId19"/>
    <p:sldId id="502" r:id="rId20"/>
    <p:sldId id="495" r:id="rId21"/>
    <p:sldId id="412" r:id="rId22"/>
    <p:sldId id="505" r:id="rId23"/>
    <p:sldId id="506" r:id="rId24"/>
    <p:sldId id="423" r:id="rId25"/>
    <p:sldId id="464" r:id="rId26"/>
    <p:sldId id="507" r:id="rId27"/>
    <p:sldId id="415" r:id="rId28"/>
    <p:sldId id="512" r:id="rId29"/>
    <p:sldId id="513" r:id="rId30"/>
    <p:sldId id="406" r:id="rId31"/>
    <p:sldId id="405" r:id="rId32"/>
    <p:sldId id="514" r:id="rId3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64">
          <p15:clr>
            <a:srgbClr val="A4A3A4"/>
          </p15:clr>
        </p15:guide>
        <p15:guide id="2" pos="345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00"/>
    <a:srgbClr val="FFAFAF"/>
    <a:srgbClr val="FF005C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43"/>
  </p:normalViewPr>
  <p:slideViewPr>
    <p:cSldViewPr>
      <p:cViewPr varScale="1">
        <p:scale>
          <a:sx n="149" d="100"/>
          <a:sy n="149" d="100"/>
        </p:scale>
        <p:origin x="546" y="108"/>
      </p:cViewPr>
      <p:guideLst>
        <p:guide orient="horz" pos="2064"/>
        <p:guide pos="34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3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271364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5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0849689-352E-E846-9A4E-D3FD60C1621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10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bin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gif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517E529-A1FD-8E4D-97BA-E712308D1F8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0905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2DB9B85-B68A-EF48-B4BA-660863AA5D07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6D39CD-8A35-244C-9056-916778529E18}" type="slidenum">
              <a:rPr lang="en-US"/>
              <a:pPr/>
              <a:t>11</a:t>
            </a:fld>
            <a:endParaRPr lang="en-US"/>
          </a:p>
        </p:txBody>
      </p:sp>
      <p:sp>
        <p:nvSpPr>
          <p:cNvPr id="4096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6A4BE6-37E0-A745-9A08-28028C0B25BA}" type="slidenum">
              <a:rPr lang="en-US"/>
              <a:pPr/>
              <a:t>18</a:t>
            </a:fld>
            <a:endParaRPr lang="en-US"/>
          </a:p>
        </p:txBody>
      </p:sp>
      <p:sp>
        <p:nvSpPr>
          <p:cNvPr id="2969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311C3EF-7EFF-AC4E-8923-DC58AD76665D}" type="slidenum">
              <a:rPr lang="en-US" sz="1200"/>
              <a:pPr eaLnBrk="1" hangingPunct="1"/>
              <a:t>20</a:t>
            </a:fld>
            <a:endParaRPr lang="en-US" sz="120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8FB960D-9408-4441-A591-EE383DA5CFF8}" type="slidenum">
              <a:rPr lang="en-US" sz="1200"/>
              <a:pPr eaLnBrk="1" hangingPunct="1"/>
              <a:t>21</a:t>
            </a:fld>
            <a:endParaRPr lang="en-US" sz="1200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D695784-7F0E-C147-BFF7-3F79AC7D3866}" type="slidenum">
              <a:rPr lang="en-US" sz="1200"/>
              <a:pPr eaLnBrk="1" hangingPunct="1"/>
              <a:t>22</a:t>
            </a:fld>
            <a:endParaRPr lang="en-US" sz="1200"/>
          </a:p>
        </p:txBody>
      </p:sp>
      <p:sp>
        <p:nvSpPr>
          <p:cNvPr id="2355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48D5358-9FB6-9546-A52C-D2C37F838B46}" type="slidenum">
              <a:rPr lang="en-US" sz="1200"/>
              <a:pPr eaLnBrk="1" hangingPunct="1"/>
              <a:t>23</a:t>
            </a:fld>
            <a:endParaRPr lang="en-US" sz="1200"/>
          </a:p>
        </p:txBody>
      </p:sp>
      <p:sp>
        <p:nvSpPr>
          <p:cNvPr id="2560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DB480D7-0BA3-2C4B-9A30-4F373DFECDBC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3481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8DA99AD-F02D-524A-A234-CE97E13F6BDC}" type="slidenum">
              <a:rPr lang="en-US" sz="1200"/>
              <a:pPr eaLnBrk="1" hangingPunct="1"/>
              <a:t>25</a:t>
            </a:fld>
            <a:endParaRPr lang="en-US" sz="120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8DA99AD-F02D-524A-A234-CE97E13F6BDC}" type="slidenum">
              <a:rPr lang="en-US" sz="1200"/>
              <a:pPr eaLnBrk="1" hangingPunct="1"/>
              <a:t>26</a:t>
            </a:fld>
            <a:endParaRPr lang="en-US" sz="120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2CD76BD-FDD9-8348-8BF7-FB823B7C7483}" type="slidenum">
              <a:rPr lang="en-US" sz="1200"/>
              <a:pPr eaLnBrk="1" hangingPunct="1"/>
              <a:t>27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2BB2436-FB69-7745-A5E7-5650B1D8FF1E}" type="slidenum">
              <a:rPr lang="en-US" sz="1200"/>
              <a:pPr eaLnBrk="1" hangingPunct="1"/>
              <a:t>2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2CD76BD-FDD9-8348-8BF7-FB823B7C7483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/>
              <a:t>http://itl.nist.gov/iad/mig/publications/ASRhistory/index.html</a:t>
            </a:r>
          </a:p>
        </p:txBody>
      </p:sp>
    </p:spTree>
    <p:extLst>
      <p:ext uri="{BB962C8B-B14F-4D97-AF65-F5344CB8AC3E}">
        <p14:creationId xmlns:p14="http://schemas.microsoft.com/office/powerpoint/2010/main" val="12804016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27B47EA-6747-DC4C-8630-6D38DCF5DEF3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4915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643139B-909B-7649-8475-BDABFD8333A7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471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643139B-909B-7649-8475-BDABFD8333A7}" type="slidenum">
              <a:rPr lang="en-US" sz="1200"/>
              <a:pPr eaLnBrk="1" hangingPunct="1"/>
              <a:t>32</a:t>
            </a:fld>
            <a:endParaRPr lang="en-US" sz="1200"/>
          </a:p>
        </p:txBody>
      </p:sp>
      <p:sp>
        <p:nvSpPr>
          <p:cNvPr id="471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78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3CF6268-6647-1C4A-815E-D472E30F0E26}" type="slidenum">
              <a:rPr lang="en-US"/>
              <a:pPr/>
              <a:t>4</a:t>
            </a:fld>
            <a:endParaRPr lang="en-US"/>
          </a:p>
        </p:txBody>
      </p:sp>
      <p:sp>
        <p:nvSpPr>
          <p:cNvPr id="3277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B5FF5B-1582-9A48-9D54-0B146D366A53}" type="slidenum">
              <a:rPr lang="en-US"/>
              <a:pPr/>
              <a:t>5</a:t>
            </a:fld>
            <a:endParaRPr lang="en-US"/>
          </a:p>
        </p:txBody>
      </p:sp>
      <p:sp>
        <p:nvSpPr>
          <p:cNvPr id="3481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F2AD898-404F-8B4F-82FF-FC86CDB9CCE7}" type="slidenum">
              <a:rPr lang="en-US"/>
              <a:pPr/>
              <a:t>6</a:t>
            </a:fld>
            <a:endParaRPr lang="en-US"/>
          </a:p>
        </p:txBody>
      </p:sp>
      <p:sp>
        <p:nvSpPr>
          <p:cNvPr id="38915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6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007EF9C-DD0F-4444-8746-5507DBC5F605}" type="slidenum">
              <a:rPr lang="en-US"/>
              <a:pPr/>
              <a:t>7</a:t>
            </a:fld>
            <a:endParaRPr lang="en-US"/>
          </a:p>
        </p:txBody>
      </p:sp>
      <p:sp>
        <p:nvSpPr>
          <p:cNvPr id="3686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007EF9C-DD0F-4444-8746-5507DBC5F605}" type="slidenum">
              <a:rPr lang="en-US"/>
              <a:pPr/>
              <a:t>8</a:t>
            </a:fld>
            <a:endParaRPr lang="en-US"/>
          </a:p>
        </p:txBody>
      </p:sp>
      <p:sp>
        <p:nvSpPr>
          <p:cNvPr id="3686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217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561F52-C851-B243-B12B-FAA2DF27E84C}" type="slidenum">
              <a:rPr lang="en-US"/>
              <a:pPr/>
              <a:t>9</a:t>
            </a:fld>
            <a:endParaRPr lang="en-US"/>
          </a:p>
        </p:txBody>
      </p:sp>
      <p:sp>
        <p:nvSpPr>
          <p:cNvPr id="166915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66916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MSR paper on human level performance: https://arxiv.org/abs/1610.05256</a:t>
            </a:r>
          </a:p>
          <a:p>
            <a:r>
              <a:rPr lang="en-US" dirty="0"/>
              <a:t>Recent IBM results + comparison to humans:  https://arxiv.org/abs/1703.02136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7E529-A1FD-8E4D-97BA-E712308D1F8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77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>
          <a:xfrm>
            <a:off x="6172200" y="6191249"/>
            <a:ext cx="2476500" cy="4762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6B7B6C3-E690-4C47-9652-85E7C6F43929}" type="datetimeFigureOut">
              <a:rPr lang="en-US">
                <a:solidFill>
                  <a:prstClr val="black"/>
                </a:solidFill>
              </a:rPr>
              <a:pPr/>
              <a:t>4/3/2017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4807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>
          <a:xfrm>
            <a:off x="6172200" y="6191249"/>
            <a:ext cx="2476500" cy="4762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4253D91-F99D-C545-9382-DDCD800560B5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146050" y="6210300"/>
            <a:ext cx="457200" cy="457200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fld id="{8F7F1201-3A38-E14D-9007-2B389840B9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22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>
          <a:xfrm>
            <a:off x="6172200" y="6191249"/>
            <a:ext cx="2476500" cy="4762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4253D91-F99D-C545-9382-DDCD800560B5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146050" y="6210300"/>
            <a:ext cx="457200" cy="457200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fld id="{8F7F1201-3A38-E14D-9007-2B389840B9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81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83" name="Rectangle 15"/>
          <p:cNvSpPr>
            <a:spLocks noGrp="1" noChangeArrowheads="1"/>
          </p:cNvSpPr>
          <p:nvPr>
            <p:ph type="ctrTitle"/>
          </p:nvPr>
        </p:nvSpPr>
        <p:spPr>
          <a:xfrm>
            <a:off x="685800" y="1752600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6384" name="Rectangle 1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14800"/>
            <a:ext cx="64008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2114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914400" y="274639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914400" y="1447800"/>
            <a:ext cx="7772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178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9pPr>
    </p:titleStyle>
    <p:bodyStyle>
      <a:lvl1pPr marL="273050" indent="-273050" algn="l" rtl="0" eaLnBrk="1" fontAlgn="base" hangingPunct="1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charset="2"/>
        <a:buChar char=""/>
        <a:defRPr sz="26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547688" indent="-228600" algn="l" rtl="0" eaLnBrk="1" fontAlgn="base" hangingPunct="1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charset="2"/>
        <a:buChar char=""/>
        <a:defRPr sz="24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822325" indent="-228600" algn="l" rtl="0" eaLnBrk="1" fontAlgn="base" hangingPunct="1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096963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1371600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1.png"/><Relationship Id="rId4" Type="http://schemas.openxmlformats.org/officeDocument/2006/relationships/audio" Target="../media/audio1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marr.bsee.swin.edu.au/~dtl/het704/lecture10/ann/node1.ht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diwww.epfl.ch/mantra/tutorial/english/mcpits/html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g.su.se/staff/hartmut/kemplne.htm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9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nford.edu/class/cs224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11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WAV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rxiv.org/abs/1703.02136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4.WAV"/><Relationship Id="rId7" Type="http://schemas.openxmlformats.org/officeDocument/2006/relationships/image" Target="../media/image11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4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616200" y="762000"/>
            <a:ext cx="6553200" cy="1143000"/>
          </a:xfrm>
        </p:spPr>
        <p:txBody>
          <a:bodyPr/>
          <a:lstStyle/>
          <a:p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CS 224S / LINGUIST 285</a:t>
            </a:r>
            <a:b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</a:br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Spoken Language Processing</a:t>
            </a:r>
          </a:p>
        </p:txBody>
      </p:sp>
      <p:sp>
        <p:nvSpPr>
          <p:cNvPr id="6" name="Rectangle 6"/>
          <p:cNvSpPr txBox="1">
            <a:spLocks noChangeArrowheads="1"/>
          </p:cNvSpPr>
          <p:nvPr/>
        </p:nvSpPr>
        <p:spPr bwMode="auto">
          <a:xfrm>
            <a:off x="4267200" y="2190750"/>
            <a:ext cx="38862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Times" charset="0"/>
              <a:buNone/>
              <a:defRPr sz="26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1pPr>
            <a:lvl2pPr marL="547688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charset="2"/>
              <a:buChar char=""/>
              <a:defRPr sz="24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2pPr>
            <a:lvl3pPr marL="822325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3pPr>
            <a:lvl4pPr marL="1096963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4pPr>
            <a:lvl5pPr marL="1371600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09600" y="3048000"/>
            <a:ext cx="8001000" cy="1752600"/>
          </a:xfrm>
        </p:spPr>
        <p:txBody>
          <a:bodyPr/>
          <a:lstStyle/>
          <a:p>
            <a:r>
              <a:rPr lang="en-US" sz="3600" dirty="0">
                <a:solidFill>
                  <a:schemeClr val="accent1"/>
                </a:solidFill>
              </a:rPr>
              <a:t>Andrew Maas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Stanford University </a:t>
            </a:r>
          </a:p>
          <a:p>
            <a:endParaRPr lang="en-US" sz="3600" dirty="0">
              <a:solidFill>
                <a:schemeClr val="tx2"/>
              </a:solidFill>
            </a:endParaRPr>
          </a:p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</a:rPr>
              <a:t>Lecture 1: Introduction, </a:t>
            </a:r>
            <a:r>
              <a:rPr lang="en-US" sz="4000" b="1" dirty="0" err="1">
                <a:solidFill>
                  <a:schemeClr val="accent1">
                    <a:lumMod val="75000"/>
                  </a:schemeClr>
                </a:solidFill>
              </a:rPr>
              <a:t>ARPAbet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</a:rPr>
              <a:t>, Articulatory Phonetics</a:t>
            </a:r>
          </a:p>
          <a:p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Picture 2" descr="94022a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57200"/>
            <a:ext cx="2205593" cy="18389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57800" y="6505591"/>
            <a:ext cx="3886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Original slides by Dan </a:t>
            </a:r>
            <a:r>
              <a:rPr lang="en-US" sz="2000" dirty="0" err="1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Jurafsky</a:t>
            </a:r>
            <a:endParaRPr lang="en-US" sz="2000" dirty="0">
              <a:solidFill>
                <a:schemeClr val="accent1"/>
              </a:solidFill>
              <a:latin typeface="Calibri"/>
              <a:ea typeface="ＭＳ Ｐゴシック" charset="-128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is speech recognition solved? Why study it vs just use some API?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In the last ~5 years</a:t>
            </a:r>
          </a:p>
          <a:p>
            <a:pPr lvl="1"/>
            <a:r>
              <a:rPr lang="en-US" dirty="0"/>
              <a:t>Dramatic reduction in LVCSR error rates (16% to 6%)</a:t>
            </a:r>
          </a:p>
          <a:p>
            <a:pPr lvl="1"/>
            <a:r>
              <a:rPr lang="en-US" dirty="0"/>
              <a:t>Human level LVCSR performance on Switchboard</a:t>
            </a:r>
          </a:p>
          <a:p>
            <a:pPr lvl="1"/>
            <a:r>
              <a:rPr lang="en-US" dirty="0"/>
              <a:t>New class of recognizers (end to end neural network)</a:t>
            </a:r>
          </a:p>
          <a:p>
            <a:r>
              <a:rPr lang="en-US" dirty="0"/>
              <a:t>Understanding how ASR works enables better ASR-enabled systems</a:t>
            </a:r>
          </a:p>
          <a:p>
            <a:pPr lvl="1"/>
            <a:r>
              <a:rPr lang="en-US" dirty="0"/>
              <a:t>What types of errors are easy to correct?</a:t>
            </a:r>
          </a:p>
          <a:p>
            <a:pPr lvl="1"/>
            <a:r>
              <a:rPr lang="en-US" dirty="0"/>
              <a:t>How can a downstream system make use of uncertain outputs?</a:t>
            </a:r>
          </a:p>
          <a:p>
            <a:pPr lvl="1"/>
            <a:r>
              <a:rPr lang="en-US" dirty="0"/>
              <a:t>How much would building our own improve on an API? </a:t>
            </a:r>
          </a:p>
          <a:p>
            <a:r>
              <a:rPr lang="en-US" dirty="0"/>
              <a:t>Next generation of ASR challenges as systems go live on phones and in homes</a:t>
            </a:r>
          </a:p>
        </p:txBody>
      </p:sp>
    </p:spTree>
    <p:extLst>
      <p:ext uri="{BB962C8B-B14F-4D97-AF65-F5344CB8AC3E}">
        <p14:creationId xmlns:p14="http://schemas.microsoft.com/office/powerpoint/2010/main" val="2153979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Speech Recognition Design Intuition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US" dirty="0"/>
              <a:t>Build a statistical model of the speech-to-words process</a:t>
            </a:r>
          </a:p>
          <a:p>
            <a:pPr eaLnBrk="1" hangingPunct="1">
              <a:buClr>
                <a:schemeClr val="tx1"/>
              </a:buClr>
            </a:pPr>
            <a:r>
              <a:rPr lang="en-US" dirty="0"/>
              <a:t>Collect lots and lots of speech, and transcribe all the words.</a:t>
            </a:r>
          </a:p>
          <a:p>
            <a:pPr eaLnBrk="1" hangingPunct="1">
              <a:buClr>
                <a:schemeClr val="tx1"/>
              </a:buClr>
            </a:pPr>
            <a:r>
              <a:rPr lang="en-US" dirty="0"/>
              <a:t>Train the model on the labeled speech</a:t>
            </a:r>
          </a:p>
          <a:p>
            <a:pPr eaLnBrk="1" hangingPunct="1">
              <a:buClr>
                <a:schemeClr val="tx1"/>
              </a:buClr>
            </a:pPr>
            <a:r>
              <a:rPr lang="en-US" dirty="0"/>
              <a:t>Paradigm: Supervised Machine Learning + Search</a:t>
            </a:r>
          </a:p>
        </p:txBody>
      </p:sp>
    </p:spTree>
    <p:extLst>
      <p:ext uri="{BB962C8B-B14F-4D97-AF65-F5344CB8AC3E}">
        <p14:creationId xmlns:p14="http://schemas.microsoft.com/office/powerpoint/2010/main" val="2974643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Dialogue (= Conversational Agents)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Personal Assistants</a:t>
            </a:r>
          </a:p>
          <a:p>
            <a:pPr lvl="1"/>
            <a:r>
              <a:rPr lang="en-US" sz="3200" dirty="0"/>
              <a:t>Apple SIRI</a:t>
            </a:r>
          </a:p>
          <a:p>
            <a:pPr lvl="1"/>
            <a:r>
              <a:rPr lang="en-US" sz="3200" dirty="0"/>
              <a:t>Microsoft </a:t>
            </a:r>
            <a:r>
              <a:rPr lang="en-US" sz="3200" dirty="0" err="1"/>
              <a:t>Cortana</a:t>
            </a:r>
            <a:endParaRPr lang="en-US" sz="3200" dirty="0"/>
          </a:p>
          <a:p>
            <a:pPr lvl="1"/>
            <a:r>
              <a:rPr lang="en-US" sz="3200" dirty="0"/>
              <a:t>Google </a:t>
            </a:r>
            <a:r>
              <a:rPr lang="en-US" sz="3200" dirty="0" err="1"/>
              <a:t>Assitant</a:t>
            </a:r>
            <a:endParaRPr lang="en-US" sz="3200" dirty="0"/>
          </a:p>
          <a:p>
            <a:r>
              <a:rPr lang="en-US" sz="3400" dirty="0"/>
              <a:t>Design considerations</a:t>
            </a:r>
          </a:p>
          <a:p>
            <a:pPr lvl="1"/>
            <a:r>
              <a:rPr lang="en-US" sz="3200" dirty="0"/>
              <a:t>Synchronous or asynchronous tasks</a:t>
            </a:r>
          </a:p>
          <a:p>
            <a:pPr lvl="1"/>
            <a:r>
              <a:rPr lang="en-US" sz="3200" dirty="0"/>
              <a:t>Pure speech, pure text, UI hybrids</a:t>
            </a:r>
          </a:p>
          <a:p>
            <a:pPr lvl="1"/>
            <a:r>
              <a:rPr lang="en-US" sz="3200" dirty="0"/>
              <a:t>Functionality versus personality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717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Paradigms for Dialogue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5257800"/>
          </a:xfrm>
        </p:spPr>
        <p:txBody>
          <a:bodyPr/>
          <a:lstStyle/>
          <a:p>
            <a:r>
              <a:rPr lang="en-US" b="1" dirty="0"/>
              <a:t>POMDP</a:t>
            </a:r>
          </a:p>
          <a:p>
            <a:pPr lvl="1"/>
            <a:r>
              <a:rPr lang="en-US" dirty="0"/>
              <a:t>Partially-Observed Markov Decision Processes</a:t>
            </a:r>
          </a:p>
          <a:p>
            <a:pPr lvl="1"/>
            <a:r>
              <a:rPr lang="en-US" dirty="0"/>
              <a:t>Reinforcement Learning to learn what action to take</a:t>
            </a:r>
          </a:p>
          <a:p>
            <a:pPr lvl="1"/>
            <a:r>
              <a:rPr lang="en-US" dirty="0"/>
              <a:t>Asking a question or answering one are just actions</a:t>
            </a:r>
          </a:p>
          <a:p>
            <a:pPr lvl="2"/>
            <a:r>
              <a:rPr lang="en-US" dirty="0"/>
              <a:t>“Speech acts”</a:t>
            </a:r>
          </a:p>
          <a:p>
            <a:r>
              <a:rPr lang="en-US" b="1" dirty="0"/>
              <a:t>Simple regular expressions and slot filling</a:t>
            </a:r>
          </a:p>
          <a:p>
            <a:pPr lvl="1"/>
            <a:r>
              <a:rPr lang="en-US" dirty="0"/>
              <a:t>Pre-built frames</a:t>
            </a:r>
          </a:p>
          <a:p>
            <a:pPr lvl="2"/>
            <a:r>
              <a:rPr lang="en-US" dirty="0"/>
              <a:t>Calendar</a:t>
            </a:r>
          </a:p>
          <a:p>
            <a:pPr lvl="3"/>
            <a:r>
              <a:rPr lang="en-US" dirty="0"/>
              <a:t>Who</a:t>
            </a:r>
          </a:p>
          <a:p>
            <a:pPr lvl="3"/>
            <a:r>
              <a:rPr lang="en-US" dirty="0"/>
              <a:t>When</a:t>
            </a:r>
          </a:p>
          <a:p>
            <a:pPr lvl="3"/>
            <a:r>
              <a:rPr lang="en-US" dirty="0"/>
              <a:t>Where</a:t>
            </a:r>
          </a:p>
          <a:p>
            <a:pPr lvl="1"/>
            <a:r>
              <a:rPr lang="en-US" dirty="0"/>
              <a:t>Filled by hand-built rules </a:t>
            </a:r>
          </a:p>
          <a:p>
            <a:pPr lvl="2"/>
            <a:r>
              <a:rPr lang="en-US" dirty="0"/>
              <a:t>(“</a:t>
            </a:r>
            <a:r>
              <a:rPr lang="en-US" dirty="0">
                <a:latin typeface="Courier"/>
                <a:cs typeface="Courier"/>
              </a:rPr>
              <a:t>on (</a:t>
            </a:r>
            <a:r>
              <a:rPr lang="en-US" dirty="0" err="1">
                <a:latin typeface="Courier"/>
                <a:cs typeface="Courier"/>
              </a:rPr>
              <a:t>Mon|Tue|Wed</a:t>
            </a:r>
            <a:r>
              <a:rPr lang="en-US" dirty="0">
                <a:latin typeface="Courier"/>
                <a:cs typeface="Courier"/>
              </a:rPr>
              <a:t>…)</a:t>
            </a:r>
            <a:r>
              <a:rPr lang="en-US" dirty="0"/>
              <a:t>”)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880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Paradigms for Dialogue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5257800"/>
          </a:xfrm>
        </p:spPr>
        <p:txBody>
          <a:bodyPr/>
          <a:lstStyle/>
          <a:p>
            <a:r>
              <a:rPr lang="en-US" sz="3200" b="1" dirty="0"/>
              <a:t>POMDP</a:t>
            </a:r>
          </a:p>
          <a:p>
            <a:pPr lvl="1"/>
            <a:r>
              <a:rPr lang="en-US" sz="3200" dirty="0"/>
              <a:t>Exciting Research</a:t>
            </a:r>
          </a:p>
          <a:p>
            <a:pPr lvl="1"/>
            <a:r>
              <a:rPr lang="en-US" sz="3200" dirty="0"/>
              <a:t>Implemented in no commercial systems</a:t>
            </a:r>
          </a:p>
          <a:p>
            <a:r>
              <a:rPr lang="en-US" sz="3200" b="1" dirty="0"/>
              <a:t>Simple regular expressions and slot filling</a:t>
            </a:r>
          </a:p>
          <a:p>
            <a:pPr lvl="1"/>
            <a:r>
              <a:rPr lang="en-US" sz="3200" dirty="0"/>
              <a:t>State of the art used most systems</a:t>
            </a:r>
          </a:p>
          <a:p>
            <a:r>
              <a:rPr lang="en-US" sz="3400" b="1" dirty="0"/>
              <a:t>Reusing new search engine technology</a:t>
            </a:r>
          </a:p>
          <a:p>
            <a:pPr lvl="1"/>
            <a:r>
              <a:rPr lang="en-US" sz="3200" dirty="0"/>
              <a:t>Intent recognition / semantic parsing</a:t>
            </a:r>
          </a:p>
          <a:p>
            <a:r>
              <a:rPr lang="en-US" sz="3400" b="1" dirty="0"/>
              <a:t>Neural network chatbots</a:t>
            </a:r>
          </a:p>
          <a:p>
            <a:pPr lvl="1"/>
            <a:r>
              <a:rPr lang="en-US" sz="3200" dirty="0"/>
              <a:t>Recent research, not really dialog yet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978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Extraction of Social Meaning from Speech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Detection of student uncertainty in tutoring</a:t>
            </a:r>
          </a:p>
          <a:p>
            <a:pPr lvl="1"/>
            <a:r>
              <a:rPr lang="en-US"/>
              <a:t>Forbes-Riley et al. (2008)</a:t>
            </a:r>
          </a:p>
          <a:p>
            <a:r>
              <a:rPr lang="en-US"/>
              <a:t>Emotion detection (annoyance)</a:t>
            </a:r>
          </a:p>
          <a:p>
            <a:pPr lvl="1"/>
            <a:r>
              <a:rPr lang="en-US"/>
              <a:t>Ang et al. (2002)</a:t>
            </a:r>
          </a:p>
          <a:p>
            <a:r>
              <a:rPr lang="en-US"/>
              <a:t>Detection of deception</a:t>
            </a:r>
          </a:p>
          <a:p>
            <a:pPr lvl="1"/>
            <a:r>
              <a:rPr lang="en-US"/>
              <a:t>Newman et al. (2003)</a:t>
            </a:r>
          </a:p>
          <a:p>
            <a:r>
              <a:rPr lang="en-US"/>
              <a:t>Detection of charisma</a:t>
            </a:r>
          </a:p>
          <a:p>
            <a:pPr lvl="1"/>
            <a:r>
              <a:rPr lang="en-US"/>
              <a:t>Rosenberg and Hirschberg (2005)</a:t>
            </a:r>
          </a:p>
          <a:p>
            <a:r>
              <a:rPr lang="en-US"/>
              <a:t>Speaker stress, trauma</a:t>
            </a:r>
          </a:p>
          <a:p>
            <a:pPr lvl="1"/>
            <a:r>
              <a:rPr lang="en-US"/>
              <a:t>Rude et al. (2004), Pennebaker and Lay (2002)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958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Conversational style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Given speech and text from a conversation</a:t>
            </a:r>
          </a:p>
          <a:p>
            <a:r>
              <a:rPr lang="en-US"/>
              <a:t>Can we tell if a speaker is</a:t>
            </a:r>
          </a:p>
          <a:p>
            <a:pPr lvl="1"/>
            <a:r>
              <a:rPr lang="en-US"/>
              <a:t>Awkward?</a:t>
            </a:r>
          </a:p>
          <a:p>
            <a:pPr lvl="1"/>
            <a:r>
              <a:rPr lang="en-US"/>
              <a:t>Flirtatious?</a:t>
            </a:r>
          </a:p>
          <a:p>
            <a:pPr lvl="1"/>
            <a:r>
              <a:rPr lang="en-US"/>
              <a:t>Friendly?</a:t>
            </a:r>
          </a:p>
          <a:p>
            <a:r>
              <a:rPr lang="en-US"/>
              <a:t>Dataset:</a:t>
            </a:r>
          </a:p>
          <a:p>
            <a:pPr lvl="1"/>
            <a:r>
              <a:rPr lang="en-US"/>
              <a:t>1000 4-minute </a:t>
            </a:r>
            <a:r>
              <a:rPr lang="ja-JP" altLang="en-US"/>
              <a:t>“</a:t>
            </a:r>
            <a:r>
              <a:rPr lang="en-US"/>
              <a:t>speed-dates</a:t>
            </a:r>
            <a:r>
              <a:rPr lang="ja-JP" altLang="en-US"/>
              <a:t>”</a:t>
            </a:r>
            <a:endParaRPr lang="en-US"/>
          </a:p>
          <a:p>
            <a:pPr lvl="1"/>
            <a:r>
              <a:rPr lang="en-US"/>
              <a:t>Each subject rated their partner for these styles</a:t>
            </a:r>
          </a:p>
          <a:p>
            <a:pPr lvl="1"/>
            <a:r>
              <a:rPr lang="en-US"/>
              <a:t>The following segment has been lightly signal-processed: </a:t>
            </a:r>
          </a:p>
          <a:p>
            <a:pPr lvl="1"/>
            <a:endParaRPr lang="en-US" dirty="0"/>
          </a:p>
        </p:txBody>
      </p:sp>
      <p:pic>
        <p:nvPicPr>
          <p:cNvPr id="4" name="0C3D610F.WAV">
            <a:hlinkClick r:id="" action="ppaction://media"/>
          </p:cNvPr>
          <p:cNvPicPr>
            <a:picLocks noRot="1"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819400"/>
            <a:ext cx="1038225" cy="103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1285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datese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 nodeType="clickPar">
                      <p:stCondLst>
                        <p:cond delay="0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15961"/>
          </a:xfrm>
        </p:spPr>
        <p:txBody>
          <a:bodyPr/>
          <a:lstStyle/>
          <a:p>
            <a:r>
              <a:rPr lang="en-US" altLang="zh-TW" dirty="0"/>
              <a:t>Speaker Recognition tasks</a:t>
            </a:r>
          </a:p>
        </p:txBody>
      </p:sp>
      <p:sp>
        <p:nvSpPr>
          <p:cNvPr id="96260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838200" y="1447800"/>
            <a:ext cx="8305800" cy="4572000"/>
          </a:xfrm>
        </p:spPr>
        <p:txBody>
          <a:bodyPr/>
          <a:lstStyle/>
          <a:p>
            <a:r>
              <a:rPr lang="en-US" altLang="zh-TW" sz="2800" dirty="0"/>
              <a:t>Speaker Recognition</a:t>
            </a:r>
          </a:p>
          <a:p>
            <a:pPr lvl="1"/>
            <a:r>
              <a:rPr lang="en-US" altLang="zh-TW" sz="2800" dirty="0"/>
              <a:t>Speaker Verification (Speaker Detection)</a:t>
            </a:r>
          </a:p>
          <a:p>
            <a:pPr lvl="2"/>
            <a:r>
              <a:rPr lang="en-US" altLang="zh-TW" sz="2400" dirty="0"/>
              <a:t>Is this speech sample from a particular speaker       </a:t>
            </a:r>
          </a:p>
          <a:p>
            <a:pPr marL="1965960" lvl="7" indent="0">
              <a:buNone/>
            </a:pPr>
            <a:r>
              <a:rPr lang="en-US" altLang="zh-TW" sz="2400" dirty="0">
                <a:solidFill>
                  <a:srgbClr val="FF0000"/>
                </a:solidFill>
                <a:latin typeface="Perpetua (Body)"/>
                <a:cs typeface="Perpetua (Body)"/>
              </a:rPr>
              <a:t> 	Is that Jane?</a:t>
            </a:r>
          </a:p>
          <a:p>
            <a:pPr lvl="1"/>
            <a:r>
              <a:rPr lang="en-US" altLang="zh-TW" sz="2800" dirty="0"/>
              <a:t>Speaker Identification</a:t>
            </a:r>
          </a:p>
          <a:p>
            <a:pPr lvl="2"/>
            <a:r>
              <a:rPr lang="en-US" altLang="zh-TW" sz="2400" dirty="0"/>
              <a:t>Which of these speakers does this sample come from?</a:t>
            </a:r>
          </a:p>
          <a:p>
            <a:pPr marL="593725" lvl="2" indent="0">
              <a:buNone/>
            </a:pPr>
            <a:r>
              <a:rPr lang="en-US" altLang="zh-TW" sz="2400" dirty="0">
                <a:solidFill>
                  <a:srgbClr val="FF0000"/>
                </a:solidFill>
                <a:latin typeface="Perpetua (Body)"/>
                <a:cs typeface="Perpetua (Body)"/>
              </a:rPr>
              <a:t>			Who is that?</a:t>
            </a:r>
          </a:p>
          <a:p>
            <a:pPr lvl="2"/>
            <a:r>
              <a:rPr lang="en-US" altLang="zh-TW" sz="2400" dirty="0"/>
              <a:t>Related tasks: Gender ID, Language ID</a:t>
            </a:r>
          </a:p>
          <a:p>
            <a:pPr marL="1143000" lvl="4" indent="0">
              <a:buNone/>
            </a:pPr>
            <a:r>
              <a:rPr lang="en-US" altLang="zh-TW" sz="2400" dirty="0">
                <a:latin typeface="Perpetua (Body)"/>
                <a:cs typeface="Perpetua (Body)"/>
              </a:rPr>
              <a:t>                   </a:t>
            </a:r>
            <a:r>
              <a:rPr lang="en-US" altLang="zh-TW" sz="2400" dirty="0">
                <a:solidFill>
                  <a:srgbClr val="FF0000"/>
                </a:solidFill>
                <a:latin typeface="Perpetua (Body)"/>
                <a:cs typeface="Perpetua (Body)"/>
              </a:rPr>
              <a:t>Is this a woman or a man?</a:t>
            </a:r>
          </a:p>
          <a:p>
            <a:r>
              <a:rPr lang="en-US" altLang="zh-TW" sz="2800" dirty="0"/>
              <a:t>Speaker </a:t>
            </a:r>
            <a:r>
              <a:rPr lang="en-US" altLang="zh-TW" sz="2800" dirty="0" err="1"/>
              <a:t>Diarization</a:t>
            </a:r>
            <a:endParaRPr lang="en-US" altLang="zh-TW" sz="2800" dirty="0"/>
          </a:p>
          <a:p>
            <a:pPr lvl="1"/>
            <a:r>
              <a:rPr lang="en-US" altLang="zh-TW" sz="2800" dirty="0"/>
              <a:t>Segmenting a dialogue or multiparty conversation</a:t>
            </a:r>
          </a:p>
          <a:p>
            <a:pPr marL="868363" lvl="3" indent="0">
              <a:buNone/>
            </a:pPr>
            <a:r>
              <a:rPr lang="en-US" altLang="zh-TW" sz="2400" dirty="0">
                <a:latin typeface="Perpetua (Body)"/>
                <a:cs typeface="Perpetua (Body)"/>
              </a:rPr>
              <a:t>                        </a:t>
            </a:r>
            <a:r>
              <a:rPr lang="en-US" altLang="zh-TW" sz="2400" dirty="0">
                <a:solidFill>
                  <a:srgbClr val="FF0000"/>
                </a:solidFill>
                <a:latin typeface="Perpetua (Body)"/>
                <a:cs typeface="Perpetua (Body)"/>
              </a:rPr>
              <a:t> Who spoke when?</a:t>
            </a:r>
          </a:p>
        </p:txBody>
      </p:sp>
    </p:spTree>
    <p:extLst>
      <p:ext uri="{BB962C8B-B14F-4D97-AF65-F5344CB8AC3E}">
        <p14:creationId xmlns:p14="http://schemas.microsoft.com/office/powerpoint/2010/main" val="367486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74639"/>
            <a:ext cx="8839200" cy="792161"/>
          </a:xfrm>
        </p:spPr>
        <p:txBody>
          <a:bodyPr/>
          <a:lstStyle/>
          <a:p>
            <a:r>
              <a:rPr lang="en-US" sz="4400" dirty="0"/>
              <a:t>Applications of Speaker Recognition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Speaker Recognition:</a:t>
            </a:r>
          </a:p>
          <a:p>
            <a:pPr lvl="1"/>
            <a:r>
              <a:rPr lang="en-US" sz="3200" dirty="0"/>
              <a:t>Speaker verification (binary decision)</a:t>
            </a:r>
          </a:p>
          <a:p>
            <a:pPr lvl="2"/>
            <a:r>
              <a:rPr lang="en-US" sz="2800" dirty="0"/>
              <a:t>Voice password</a:t>
            </a:r>
          </a:p>
          <a:p>
            <a:pPr lvl="2"/>
            <a:r>
              <a:rPr lang="en-US" sz="2800" dirty="0"/>
              <a:t>Telephone assistant</a:t>
            </a:r>
          </a:p>
          <a:p>
            <a:pPr lvl="1"/>
            <a:r>
              <a:rPr lang="en-US" sz="3200" dirty="0"/>
              <a:t>Speaker identification (one of N)</a:t>
            </a:r>
          </a:p>
          <a:p>
            <a:pPr lvl="2"/>
            <a:r>
              <a:rPr lang="en-US" sz="2800" dirty="0"/>
              <a:t>Criminal investigation</a:t>
            </a:r>
          </a:p>
          <a:p>
            <a:r>
              <a:rPr lang="en-US" sz="3200" dirty="0" err="1"/>
              <a:t>Diarization</a:t>
            </a:r>
            <a:endParaRPr lang="en-US" sz="3200" dirty="0"/>
          </a:p>
          <a:p>
            <a:pPr lvl="1"/>
            <a:r>
              <a:rPr lang="en-US" sz="3200" dirty="0"/>
              <a:t>Transcribing meetings</a:t>
            </a:r>
          </a:p>
        </p:txBody>
      </p:sp>
    </p:spTree>
    <p:extLst>
      <p:ext uri="{BB962C8B-B14F-4D97-AF65-F5344CB8AC3E}">
        <p14:creationId xmlns:p14="http://schemas.microsoft.com/office/powerpoint/2010/main" val="2019153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TTS (= Text-to-Speech) (= Speech Synthesis)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Produce speech from a text input</a:t>
            </a:r>
          </a:p>
          <a:p>
            <a:r>
              <a:rPr lang="en-US" sz="3200" dirty="0"/>
              <a:t>Applications:</a:t>
            </a:r>
          </a:p>
          <a:p>
            <a:pPr lvl="1"/>
            <a:r>
              <a:rPr lang="en-US" sz="3200" dirty="0"/>
              <a:t>Personal Assistants</a:t>
            </a:r>
          </a:p>
          <a:p>
            <a:pPr lvl="2"/>
            <a:r>
              <a:rPr lang="en-US" sz="2800" dirty="0"/>
              <a:t>Apple SIRI</a:t>
            </a:r>
          </a:p>
          <a:p>
            <a:pPr lvl="2"/>
            <a:r>
              <a:rPr lang="en-US" sz="2800" dirty="0"/>
              <a:t>Microsoft </a:t>
            </a:r>
            <a:r>
              <a:rPr lang="en-US" sz="2800" dirty="0" err="1"/>
              <a:t>Cortana</a:t>
            </a:r>
            <a:endParaRPr lang="en-US" sz="2800" dirty="0"/>
          </a:p>
          <a:p>
            <a:pPr lvl="2"/>
            <a:r>
              <a:rPr lang="en-US" sz="2800" dirty="0"/>
              <a:t>Google Assistant</a:t>
            </a:r>
          </a:p>
          <a:p>
            <a:pPr lvl="1"/>
            <a:r>
              <a:rPr lang="en-US" sz="3200" dirty="0"/>
              <a:t>Games</a:t>
            </a:r>
          </a:p>
          <a:p>
            <a:pPr lvl="1"/>
            <a:r>
              <a:rPr lang="en-US" sz="3200" dirty="0"/>
              <a:t>Airport Announcements</a:t>
            </a:r>
          </a:p>
        </p:txBody>
      </p:sp>
    </p:spTree>
    <p:extLst>
      <p:ext uri="{BB962C8B-B14F-4D97-AF65-F5344CB8AC3E}">
        <p14:creationId xmlns:p14="http://schemas.microsoft.com/office/powerpoint/2010/main" val="4091097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sz="4800" dirty="0"/>
              <a:t>April 3, Week 1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90600" y="1295400"/>
            <a:ext cx="7696200" cy="4953000"/>
          </a:xfrm>
        </p:spPr>
        <p:txBody>
          <a:bodyPr/>
          <a:lstStyle/>
          <a:p>
            <a:r>
              <a:rPr lang="en-US" sz="3200" dirty="0"/>
              <a:t>Course introduction</a:t>
            </a:r>
          </a:p>
          <a:p>
            <a:r>
              <a:rPr lang="en-US" sz="3200" dirty="0"/>
              <a:t>Course topics overview</a:t>
            </a:r>
          </a:p>
          <a:p>
            <a:pPr lvl="1"/>
            <a:r>
              <a:rPr lang="en-US" sz="3000" dirty="0"/>
              <a:t>Speech recognition</a:t>
            </a:r>
          </a:p>
          <a:p>
            <a:pPr lvl="1"/>
            <a:r>
              <a:rPr lang="en-US" sz="3000" dirty="0"/>
              <a:t>Dialog / conversational agents</a:t>
            </a:r>
          </a:p>
          <a:p>
            <a:pPr lvl="1"/>
            <a:r>
              <a:rPr lang="en-US" sz="3000" dirty="0"/>
              <a:t>Speech synthesis (Text to speech)</a:t>
            </a:r>
          </a:p>
          <a:p>
            <a:pPr lvl="1"/>
            <a:r>
              <a:rPr lang="en-US" sz="3000" dirty="0"/>
              <a:t>Affect extraction</a:t>
            </a:r>
          </a:p>
          <a:p>
            <a:r>
              <a:rPr lang="en-US" sz="3200" dirty="0"/>
              <a:t>Very brief history</a:t>
            </a:r>
          </a:p>
          <a:p>
            <a:r>
              <a:rPr lang="en-US" sz="3200" dirty="0"/>
              <a:t>Articulatory Phonetics</a:t>
            </a:r>
          </a:p>
          <a:p>
            <a:r>
              <a:rPr lang="en-US" sz="3200" dirty="0"/>
              <a:t>Course Logistics</a:t>
            </a:r>
          </a:p>
          <a:p>
            <a:r>
              <a:rPr lang="en-US" sz="3200" dirty="0" err="1"/>
              <a:t>ARPAbet</a:t>
            </a:r>
            <a:r>
              <a:rPr lang="en-US" sz="3200" dirty="0"/>
              <a:t> transcription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TTS Overview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Main Commercial Algorithm</a:t>
            </a:r>
          </a:p>
          <a:p>
            <a:pPr lvl="1"/>
            <a:r>
              <a:rPr lang="en-US" sz="3000" dirty="0"/>
              <a:t>Google TTS</a:t>
            </a:r>
          </a:p>
          <a:p>
            <a:r>
              <a:rPr lang="en-US" sz="3200" dirty="0"/>
              <a:t>Collect lots of speech (5-50 hours) from one speaker, transcribe very carefully, all the syllables and phones and whatnot</a:t>
            </a:r>
          </a:p>
          <a:p>
            <a:r>
              <a:rPr lang="en-US" sz="3200" dirty="0"/>
              <a:t>To synthesize a sentence, patch together syllables and phones from the training data.</a:t>
            </a:r>
          </a:p>
          <a:p>
            <a:r>
              <a:rPr lang="en-US" sz="3200" dirty="0"/>
              <a:t>Parametric synthesis shows recent gains</a:t>
            </a:r>
          </a:p>
          <a:p>
            <a:r>
              <a:rPr lang="en-US" sz="3200" dirty="0"/>
              <a:t>First end to end neural systems in 2016</a:t>
            </a:r>
          </a:p>
        </p:txBody>
      </p:sp>
    </p:spTree>
    <p:extLst>
      <p:ext uri="{BB962C8B-B14F-4D97-AF65-F5344CB8AC3E}">
        <p14:creationId xmlns:p14="http://schemas.microsoft.com/office/powerpoint/2010/main" val="14813476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9"/>
            <a:ext cx="9144000" cy="868361"/>
          </a:xfrm>
        </p:spPr>
        <p:txBody>
          <a:bodyPr/>
          <a:lstStyle/>
          <a:p>
            <a:r>
              <a:rPr lang="en-US" sz="3600" dirty="0">
                <a:latin typeface="Franklin Gothic Book (Headings)"/>
                <a:cs typeface="Franklin Gothic Book (Headings)"/>
              </a:rPr>
              <a:t>History: foundational insights 1900s-1950s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Automaton: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Markov 1911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Turing 1936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McCulloch-Pitts neuron (1943)</a:t>
            </a:r>
          </a:p>
          <a:p>
            <a:pPr lvl="2">
              <a:lnSpc>
                <a:spcPct val="90000"/>
              </a:lnSpc>
            </a:pPr>
            <a:r>
              <a:rPr lang="en-US" dirty="0">
                <a:ea typeface="ＭＳ Ｐゴシック" charset="0"/>
                <a:hlinkClick r:id="rId3"/>
              </a:rPr>
              <a:t>http://marr.bsee.swin.edu.au/~dtl/het704/lecture10/ann/node1.html</a:t>
            </a:r>
            <a:endParaRPr lang="en-US" dirty="0">
              <a:ea typeface="ＭＳ Ｐゴシック" charset="0"/>
            </a:endParaRPr>
          </a:p>
          <a:p>
            <a:pPr lvl="2">
              <a:lnSpc>
                <a:spcPct val="90000"/>
              </a:lnSpc>
            </a:pPr>
            <a:r>
              <a:rPr lang="en-US" dirty="0">
                <a:ea typeface="ＭＳ Ｐゴシック" charset="0"/>
                <a:hlinkClick r:id="rId4"/>
              </a:rPr>
              <a:t>http://diwww.epfl.ch/mantra/tutorial/english/mcpits/html/</a:t>
            </a:r>
            <a:endParaRPr lang="en-US" dirty="0">
              <a:ea typeface="ＭＳ Ｐゴシック" charset="0"/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Shannon (1948) link between automata and Markov models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Human speech processing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Fletcher at Bell Labs (1920’s)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Probabilistic/Information-theoretic models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Shannon (1948)</a:t>
            </a:r>
          </a:p>
          <a:p>
            <a:pPr>
              <a:lnSpc>
                <a:spcPct val="90000"/>
              </a:lnSpc>
            </a:pPr>
            <a:endParaRPr lang="en-US" sz="1800" dirty="0">
              <a:latin typeface="Tahoma" charset="0"/>
            </a:endParaRPr>
          </a:p>
          <a:p>
            <a:pPr>
              <a:lnSpc>
                <a:spcPct val="90000"/>
              </a:lnSpc>
            </a:pPr>
            <a:endParaRPr lang="en-US" sz="2000" dirty="0">
              <a:latin typeface="Tahoma" charset="0"/>
            </a:endParaRPr>
          </a:p>
          <a:p>
            <a:pPr lvl="1">
              <a:lnSpc>
                <a:spcPct val="90000"/>
              </a:lnSpc>
            </a:pPr>
            <a:endParaRPr lang="en-US" sz="1800" dirty="0">
              <a:latin typeface="Tahoma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Verdana" charset="0"/>
                <a:ea typeface="ＭＳ Ｐゴシック" charset="0"/>
                <a:cs typeface="ＭＳ Ｐゴシック" charset="0"/>
              </a:rPr>
              <a:t>Speech synthesis is old!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4572000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>
                <a:schemeClr val="tx1"/>
              </a:buClr>
            </a:pPr>
            <a:r>
              <a:rPr lang="en-US" sz="2800" dirty="0">
                <a:ea typeface="ＭＳ Ｐゴシック" charset="0"/>
              </a:rPr>
              <a:t>Pictures and some text from </a:t>
            </a:r>
            <a:r>
              <a:rPr lang="en-US" sz="2800" dirty="0" err="1">
                <a:ea typeface="ＭＳ Ｐゴシック" charset="0"/>
              </a:rPr>
              <a:t>Hartmut</a:t>
            </a:r>
            <a:r>
              <a:rPr lang="en-US" sz="2800" dirty="0">
                <a:ea typeface="ＭＳ Ｐゴシック" charset="0"/>
              </a:rPr>
              <a:t> </a:t>
            </a:r>
            <a:r>
              <a:rPr lang="en-US" sz="2800" dirty="0" err="1">
                <a:ea typeface="ＭＳ Ｐゴシック" charset="0"/>
              </a:rPr>
              <a:t>Traunm</a:t>
            </a:r>
            <a:r>
              <a:rPr lang="en-US" sz="2800" dirty="0" err="1">
                <a:ea typeface="华文细黑" charset="0"/>
              </a:rPr>
              <a:t>üller’s</a:t>
            </a:r>
            <a:r>
              <a:rPr lang="en-US" sz="2800" dirty="0">
                <a:ea typeface="华文细黑" charset="0"/>
              </a:rPr>
              <a:t> web site:</a:t>
            </a:r>
          </a:p>
          <a:p>
            <a:pPr lvl="1" eaLnBrk="1" hangingPunct="1">
              <a:spcBef>
                <a:spcPct val="0"/>
              </a:spcBef>
              <a:buFont typeface="Times" charset="0"/>
              <a:buChar char="•"/>
            </a:pPr>
            <a:r>
              <a:rPr lang="en-US" sz="2400" dirty="0">
                <a:ea typeface="ＭＳ Ｐゴシック" charset="0"/>
                <a:hlinkClick r:id="rId3"/>
              </a:rPr>
              <a:t>http://www.ling.su.se/staff/hartmut/kemplne.htm</a:t>
            </a:r>
            <a:endParaRPr lang="en-US" sz="2400" dirty="0">
              <a:ea typeface="ＭＳ Ｐゴシック" charset="0"/>
            </a:endParaRPr>
          </a:p>
          <a:p>
            <a:pPr eaLnBrk="1" hangingPunct="1">
              <a:spcBef>
                <a:spcPct val="0"/>
              </a:spcBef>
              <a:buClr>
                <a:schemeClr val="tx1"/>
              </a:buClr>
            </a:pPr>
            <a:r>
              <a:rPr lang="en-US" sz="2800" dirty="0">
                <a:solidFill>
                  <a:srgbClr val="A50021"/>
                </a:solidFill>
                <a:ea typeface="ＭＳ Ｐゴシック" charset="0"/>
              </a:rPr>
              <a:t>Von </a:t>
            </a:r>
            <a:r>
              <a:rPr lang="en-US" sz="2800" dirty="0" err="1">
                <a:solidFill>
                  <a:srgbClr val="A50021"/>
                </a:solidFill>
                <a:ea typeface="ＭＳ Ｐゴシック" charset="0"/>
              </a:rPr>
              <a:t>Kempeln</a:t>
            </a:r>
            <a:r>
              <a:rPr lang="en-US" sz="2800" dirty="0">
                <a:ea typeface="ＭＳ Ｐゴシック" charset="0"/>
              </a:rPr>
              <a:t> 1780 b. Bratislava 1734 d. Vienna 1804</a:t>
            </a:r>
          </a:p>
          <a:p>
            <a:pPr eaLnBrk="1" hangingPunct="1">
              <a:spcBef>
                <a:spcPct val="0"/>
              </a:spcBef>
              <a:buClr>
                <a:schemeClr val="tx1"/>
              </a:buClr>
            </a:pPr>
            <a:r>
              <a:rPr lang="en-US" sz="2800" dirty="0">
                <a:ea typeface="ＭＳ Ｐゴシック" charset="0"/>
              </a:rPr>
              <a:t>Leather resonator manipulated by the operator to try and copy vocal tract configuration during sonorants (vowels, glides, nasals)</a:t>
            </a:r>
          </a:p>
          <a:p>
            <a:pPr eaLnBrk="1" hangingPunct="1">
              <a:spcBef>
                <a:spcPct val="0"/>
              </a:spcBef>
              <a:buClr>
                <a:schemeClr val="tx1"/>
              </a:buClr>
            </a:pPr>
            <a:r>
              <a:rPr lang="en-US" sz="2800" dirty="0">
                <a:ea typeface="ＭＳ Ｐゴシック" charset="0"/>
              </a:rPr>
              <a:t>Bellows provided air stream, counterweight provided inhalation</a:t>
            </a:r>
          </a:p>
          <a:p>
            <a:pPr eaLnBrk="1" hangingPunct="1">
              <a:spcBef>
                <a:spcPct val="0"/>
              </a:spcBef>
              <a:buClr>
                <a:schemeClr val="tx1"/>
              </a:buClr>
            </a:pPr>
            <a:r>
              <a:rPr lang="en-US" sz="2800" dirty="0">
                <a:ea typeface="ＭＳ Ｐゴシック" charset="0"/>
              </a:rPr>
              <a:t>Vibrating reed produced periodic pressure wave</a:t>
            </a:r>
            <a:endParaRPr lang="en-US" sz="1800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1982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Verdana" charset="0"/>
                <a:ea typeface="ＭＳ Ｐゴシック" charset="0"/>
                <a:cs typeface="ＭＳ Ｐゴシック" charset="0"/>
              </a:rPr>
              <a:t>Von Kempelen: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524000"/>
            <a:ext cx="4214813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Clr>
                <a:schemeClr val="tx1"/>
              </a:buClr>
            </a:pPr>
            <a:r>
              <a:rPr lang="en-US" sz="2800" dirty="0">
                <a:ea typeface="ＭＳ Ｐゴシック" charset="0"/>
              </a:rPr>
              <a:t>Small whistles controlled consonants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Clr>
                <a:schemeClr val="tx1"/>
              </a:buClr>
            </a:pPr>
            <a:r>
              <a:rPr lang="en-US" sz="2800" dirty="0">
                <a:ea typeface="ＭＳ Ｐゴシック" charset="0"/>
              </a:rPr>
              <a:t>Rubber mouth and nose; nose had to be covered with two fingers for non-nasals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Clr>
                <a:schemeClr val="tx1"/>
              </a:buClr>
            </a:pPr>
            <a:r>
              <a:rPr lang="en-US" sz="2800" dirty="0">
                <a:ea typeface="ＭＳ Ｐゴシック" charset="0"/>
              </a:rPr>
              <a:t>Unvoiced sounds: mouth covered, auxiliary bellows driven by string provides puff of air</a:t>
            </a:r>
            <a:endParaRPr lang="en-US" sz="1800" dirty="0">
              <a:ea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4580" name="Picture 4" descr="kempln2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925" y="192088"/>
            <a:ext cx="3648075" cy="666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Rectangle 5"/>
          <p:cNvSpPr>
            <a:spLocks noChangeArrowheads="1"/>
          </p:cNvSpPr>
          <p:nvPr/>
        </p:nvSpPr>
        <p:spPr bwMode="auto">
          <a:xfrm>
            <a:off x="652463" y="6453188"/>
            <a:ext cx="299994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i="1" dirty="0">
                <a:latin typeface="Comic Sans MS" charset="0"/>
              </a:rPr>
              <a:t>From </a:t>
            </a:r>
            <a:r>
              <a:rPr lang="en-US" i="1" dirty="0" err="1">
                <a:latin typeface="Comic Sans MS" charset="0"/>
              </a:rPr>
              <a:t>Traunm</a:t>
            </a:r>
            <a:r>
              <a:rPr lang="en-US" i="1" dirty="0" err="1">
                <a:latin typeface="Comic Sans MS" charset="0"/>
                <a:ea typeface="华文细黑" charset="0"/>
                <a:cs typeface="华文细黑" charset="0"/>
              </a:rPr>
              <a:t>üller’s</a:t>
            </a:r>
            <a:r>
              <a:rPr lang="en-US" i="1" dirty="0">
                <a:latin typeface="Comic Sans MS" charset="0"/>
                <a:ea typeface="华文细黑" charset="0"/>
                <a:cs typeface="华文细黑" charset="0"/>
              </a:rPr>
              <a:t> web site</a:t>
            </a:r>
          </a:p>
        </p:txBody>
      </p:sp>
    </p:spTree>
    <p:extLst>
      <p:ext uri="{BB962C8B-B14F-4D97-AF65-F5344CB8AC3E}">
        <p14:creationId xmlns:p14="http://schemas.microsoft.com/office/powerpoint/2010/main" val="3554464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 charset="0"/>
              </a:rPr>
              <a:t>History: Early Recognition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267200" y="1600200"/>
            <a:ext cx="4648200" cy="5257800"/>
          </a:xfrm>
        </p:spPr>
        <p:txBody>
          <a:bodyPr/>
          <a:lstStyle/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2800" dirty="0"/>
              <a:t>1920’s Radio Rex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Celluloid dog with iron base held within house by electromagnet against force of spring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Current to magnet flowed through bridge which was sensitive to energy at 500 Hz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500 Hz energy caused bridge to vibrate, interrupting current, making dog spring forward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charset="0"/>
              </a:rPr>
              <a:t>The sound </a:t>
            </a:r>
            <a:r>
              <a:rPr lang="ja-JP" altLang="en-US" dirty="0">
                <a:ea typeface="ＭＳ Ｐゴシック" charset="0"/>
              </a:rPr>
              <a:t>“</a:t>
            </a:r>
            <a:r>
              <a:rPr lang="en-US" dirty="0">
                <a:ea typeface="ＭＳ Ｐゴシック" charset="0"/>
              </a:rPr>
              <a:t>e</a:t>
            </a:r>
            <a:r>
              <a:rPr lang="ja-JP" altLang="en-US" dirty="0">
                <a:ea typeface="ＭＳ Ｐゴシック" charset="0"/>
              </a:rPr>
              <a:t>”</a:t>
            </a:r>
            <a:r>
              <a:rPr lang="en-US" dirty="0">
                <a:ea typeface="ＭＳ Ｐゴシック" charset="0"/>
              </a:rPr>
              <a:t> (</a:t>
            </a:r>
            <a:r>
              <a:rPr lang="en-US" dirty="0" err="1">
                <a:ea typeface="ＭＳ Ｐゴシック" charset="0"/>
              </a:rPr>
              <a:t>ARPAbet</a:t>
            </a:r>
            <a:r>
              <a:rPr lang="en-US" dirty="0">
                <a:ea typeface="ＭＳ Ｐゴシック" charset="0"/>
              </a:rPr>
              <a:t> [eh]) in Rex has 500 Hz component</a:t>
            </a:r>
          </a:p>
          <a:p>
            <a:pPr>
              <a:lnSpc>
                <a:spcPct val="90000"/>
              </a:lnSpc>
            </a:pPr>
            <a:endParaRPr lang="en-US" sz="1800" dirty="0">
              <a:latin typeface="Tahoma" charset="0"/>
            </a:endParaRPr>
          </a:p>
          <a:p>
            <a:pPr>
              <a:lnSpc>
                <a:spcPct val="90000"/>
              </a:lnSpc>
            </a:pPr>
            <a:endParaRPr lang="en-US" sz="1600" dirty="0">
              <a:latin typeface="Tahoma" charset="0"/>
            </a:endParaRPr>
          </a:p>
          <a:p>
            <a:pPr>
              <a:lnSpc>
                <a:spcPct val="90000"/>
              </a:lnSpc>
            </a:pPr>
            <a:endParaRPr lang="en-US" sz="1800" dirty="0">
              <a:latin typeface="Tahoma" charset="0"/>
            </a:endParaRPr>
          </a:p>
          <a:p>
            <a:pPr lvl="1">
              <a:lnSpc>
                <a:spcPct val="90000"/>
              </a:lnSpc>
            </a:pPr>
            <a:endParaRPr lang="en-US" sz="1600" dirty="0">
              <a:latin typeface="Tahoma" charset="0"/>
              <a:ea typeface="ＭＳ Ｐゴシック" charset="0"/>
            </a:endParaRPr>
          </a:p>
        </p:txBody>
      </p:sp>
      <p:pic>
        <p:nvPicPr>
          <p:cNvPr id="3379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634966"/>
            <a:ext cx="4187825" cy="271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 charset="0"/>
              </a:rPr>
              <a:t>History: early ASR systems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sz="3200" dirty="0"/>
              <a:t>1950’s: Early Speech recognizers</a:t>
            </a:r>
          </a:p>
          <a:p>
            <a:pPr lvl="1">
              <a:lnSpc>
                <a:spcPct val="90000"/>
              </a:lnSpc>
            </a:pPr>
            <a:r>
              <a:rPr lang="en-US" sz="2800" dirty="0">
                <a:ea typeface="ＭＳ Ｐゴシック" charset="0"/>
              </a:rPr>
              <a:t>1952: Bell Labs single-speaker digit recognizer </a:t>
            </a:r>
          </a:p>
          <a:p>
            <a:pPr lvl="2">
              <a:lnSpc>
                <a:spcPct val="90000"/>
              </a:lnSpc>
            </a:pPr>
            <a:r>
              <a:rPr lang="en-US" sz="2400" dirty="0">
                <a:ea typeface="ＭＳ Ｐゴシック" charset="0"/>
              </a:rPr>
              <a:t>Measured energy from two bands (formants)</a:t>
            </a:r>
          </a:p>
          <a:p>
            <a:pPr lvl="2">
              <a:lnSpc>
                <a:spcPct val="90000"/>
              </a:lnSpc>
            </a:pPr>
            <a:r>
              <a:rPr lang="en-US" sz="2400" dirty="0">
                <a:ea typeface="ＭＳ Ｐゴシック" charset="0"/>
              </a:rPr>
              <a:t>Built with analog electrical components</a:t>
            </a:r>
          </a:p>
          <a:p>
            <a:pPr lvl="2">
              <a:lnSpc>
                <a:spcPct val="90000"/>
              </a:lnSpc>
            </a:pPr>
            <a:r>
              <a:rPr lang="en-US" sz="2400" dirty="0">
                <a:ea typeface="ＭＳ Ｐゴシック" charset="0"/>
              </a:rPr>
              <a:t>2% error rate for single speaker, isolated digits</a:t>
            </a:r>
          </a:p>
          <a:p>
            <a:pPr lvl="1">
              <a:lnSpc>
                <a:spcPct val="90000"/>
              </a:lnSpc>
            </a:pPr>
            <a:r>
              <a:rPr lang="en-US" sz="2800" dirty="0">
                <a:ea typeface="ＭＳ Ｐゴシック" charset="0"/>
              </a:rPr>
              <a:t>1958: Dudley built classifier that used continuous spectrum rather than just formants</a:t>
            </a:r>
          </a:p>
          <a:p>
            <a:pPr lvl="1">
              <a:lnSpc>
                <a:spcPct val="90000"/>
              </a:lnSpc>
            </a:pPr>
            <a:r>
              <a:rPr lang="en-US" sz="2800" dirty="0">
                <a:ea typeface="ＭＳ Ｐゴシック" charset="0"/>
              </a:rPr>
              <a:t>1959: Denes ASR combining grammar and acoustic probability</a:t>
            </a:r>
          </a:p>
          <a:p>
            <a:pPr lvl="1">
              <a:lnSpc>
                <a:spcPct val="90000"/>
              </a:lnSpc>
            </a:pPr>
            <a:endParaRPr lang="en-US" sz="1600" dirty="0">
              <a:latin typeface="Tahoma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 charset="0"/>
              </a:rPr>
              <a:t>History: early ASR systems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3200" dirty="0"/>
              <a:t>1960’s</a:t>
            </a:r>
          </a:p>
          <a:p>
            <a:pPr lvl="1">
              <a:lnSpc>
                <a:spcPct val="90000"/>
              </a:lnSpc>
            </a:pPr>
            <a:r>
              <a:rPr lang="en-US" sz="2800" dirty="0">
                <a:ea typeface="ＭＳ Ｐゴシック" charset="0"/>
              </a:rPr>
              <a:t>FFT - Fast Fourier transform (Cooley and </a:t>
            </a:r>
            <a:r>
              <a:rPr lang="en-US" sz="2800" dirty="0" err="1">
                <a:ea typeface="ＭＳ Ｐゴシック" charset="0"/>
              </a:rPr>
              <a:t>Tukey</a:t>
            </a:r>
            <a:r>
              <a:rPr lang="en-US" sz="2800" dirty="0">
                <a:ea typeface="ＭＳ Ｐゴシック" charset="0"/>
              </a:rPr>
              <a:t> 1965)</a:t>
            </a:r>
          </a:p>
          <a:p>
            <a:pPr lvl="1">
              <a:lnSpc>
                <a:spcPct val="90000"/>
              </a:lnSpc>
            </a:pPr>
            <a:r>
              <a:rPr lang="en-US" sz="2800" dirty="0">
                <a:ea typeface="ＭＳ Ｐゴシック" charset="0"/>
              </a:rPr>
              <a:t>LPC - linear prediction (1968)</a:t>
            </a:r>
          </a:p>
          <a:p>
            <a:pPr lvl="1">
              <a:lnSpc>
                <a:spcPct val="90000"/>
              </a:lnSpc>
            </a:pPr>
            <a:r>
              <a:rPr lang="en-US" sz="2800" dirty="0">
                <a:ea typeface="ＭＳ Ｐゴシック" charset="0"/>
              </a:rPr>
              <a:t>1969 John Pierce letter </a:t>
            </a:r>
            <a:r>
              <a:rPr lang="ja-JP" altLang="en-US" sz="2800" dirty="0">
                <a:ea typeface="ＭＳ Ｐゴシック" charset="0"/>
              </a:rPr>
              <a:t>“</a:t>
            </a:r>
            <a:r>
              <a:rPr lang="en-US" sz="2800" dirty="0">
                <a:ea typeface="ＭＳ Ｐゴシック" charset="0"/>
              </a:rPr>
              <a:t>Whither Speech Recognition?</a:t>
            </a:r>
            <a:r>
              <a:rPr lang="ja-JP" altLang="en-US" sz="2800" dirty="0">
                <a:ea typeface="ＭＳ Ｐゴシック" charset="0"/>
              </a:rPr>
              <a:t>”</a:t>
            </a:r>
            <a:endParaRPr lang="en-US" sz="2800" dirty="0">
              <a:ea typeface="ＭＳ Ｐゴシック" charset="0"/>
            </a:endParaRPr>
          </a:p>
          <a:p>
            <a:pPr lvl="2">
              <a:lnSpc>
                <a:spcPct val="90000"/>
              </a:lnSpc>
            </a:pPr>
            <a:r>
              <a:rPr lang="en-US" sz="2400" dirty="0">
                <a:ea typeface="ＭＳ Ｐゴシック" charset="0"/>
              </a:rPr>
              <a:t>Random tuning of parameters,</a:t>
            </a:r>
          </a:p>
          <a:p>
            <a:pPr lvl="2">
              <a:lnSpc>
                <a:spcPct val="90000"/>
              </a:lnSpc>
            </a:pPr>
            <a:r>
              <a:rPr lang="en-US" sz="2400" dirty="0">
                <a:ea typeface="ＭＳ Ｐゴシック" charset="0"/>
              </a:rPr>
              <a:t>Lack of scientific rigor, no evaluation metrics</a:t>
            </a:r>
          </a:p>
          <a:p>
            <a:pPr lvl="2">
              <a:lnSpc>
                <a:spcPct val="90000"/>
              </a:lnSpc>
            </a:pPr>
            <a:r>
              <a:rPr lang="en-US" sz="2400" dirty="0">
                <a:ea typeface="ＭＳ Ｐゴシック" charset="0"/>
              </a:rPr>
              <a:t>Need to rely on higher level knowledge</a:t>
            </a:r>
          </a:p>
          <a:p>
            <a:pPr>
              <a:lnSpc>
                <a:spcPct val="90000"/>
              </a:lnSpc>
            </a:pPr>
            <a:endParaRPr lang="en-US" sz="1600" dirty="0">
              <a:latin typeface="Tahoma" charset="0"/>
            </a:endParaRPr>
          </a:p>
          <a:p>
            <a:pPr>
              <a:lnSpc>
                <a:spcPct val="90000"/>
              </a:lnSpc>
            </a:pPr>
            <a:endParaRPr lang="en-US" sz="1800" dirty="0">
              <a:latin typeface="Tahoma" charset="0"/>
            </a:endParaRPr>
          </a:p>
          <a:p>
            <a:pPr lvl="1">
              <a:lnSpc>
                <a:spcPct val="90000"/>
              </a:lnSpc>
            </a:pPr>
            <a:endParaRPr lang="en-US" sz="1600" dirty="0">
              <a:latin typeface="Tahom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3720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 charset="0"/>
              </a:rPr>
              <a:t>ASR: 1970</a:t>
            </a:r>
            <a:r>
              <a:rPr lang="ja-JP" altLang="en-US">
                <a:latin typeface="Verdana" charset="0"/>
              </a:rPr>
              <a:t>’</a:t>
            </a:r>
            <a:r>
              <a:rPr lang="en-US">
                <a:latin typeface="Verdana" charset="0"/>
              </a:rPr>
              <a:t>s and 1980</a:t>
            </a:r>
            <a:r>
              <a:rPr lang="ja-JP" altLang="en-US">
                <a:latin typeface="Verdana" charset="0"/>
              </a:rPr>
              <a:t>’</a:t>
            </a:r>
            <a:r>
              <a:rPr lang="en-US">
                <a:latin typeface="Verdana" charset="0"/>
              </a:rPr>
              <a:t>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400" dirty="0"/>
              <a:t>Hidden Markov Model 1972</a:t>
            </a:r>
          </a:p>
          <a:p>
            <a:pPr lvl="1"/>
            <a:r>
              <a:rPr lang="en-US" sz="2000" dirty="0">
                <a:ea typeface="ＭＳ Ｐゴシック" charset="0"/>
              </a:rPr>
              <a:t>Independent application of Baker (CMU) and </a:t>
            </a:r>
            <a:r>
              <a:rPr lang="en-US" sz="2000" dirty="0" err="1">
                <a:ea typeface="ＭＳ Ｐゴシック" charset="0"/>
              </a:rPr>
              <a:t>Jelinek</a:t>
            </a:r>
            <a:r>
              <a:rPr lang="en-US" sz="2000" dirty="0">
                <a:ea typeface="ＭＳ Ｐゴシック" charset="0"/>
              </a:rPr>
              <a:t>/</a:t>
            </a:r>
            <a:r>
              <a:rPr lang="en-US" sz="2000" dirty="0" err="1">
                <a:ea typeface="ＭＳ Ｐゴシック" charset="0"/>
              </a:rPr>
              <a:t>Bahl</a:t>
            </a:r>
            <a:r>
              <a:rPr lang="en-US" sz="2000" dirty="0">
                <a:ea typeface="ＭＳ Ｐゴシック" charset="0"/>
              </a:rPr>
              <a:t>/Mercer lab (IBM) following work of Baum and colleagues at IDA</a:t>
            </a:r>
          </a:p>
          <a:p>
            <a:r>
              <a:rPr lang="en-US" sz="2400" dirty="0"/>
              <a:t>ARPA project 1971-1976</a:t>
            </a:r>
          </a:p>
          <a:p>
            <a:pPr lvl="1"/>
            <a:r>
              <a:rPr lang="en-US" sz="2000" dirty="0">
                <a:ea typeface="ＭＳ Ｐゴシック" charset="0"/>
              </a:rPr>
              <a:t>5-year speech understanding project: 1000 word vocab, </a:t>
            </a:r>
            <a:r>
              <a:rPr lang="en-US" sz="2000" dirty="0" err="1">
                <a:ea typeface="ＭＳ Ｐゴシック" charset="0"/>
              </a:rPr>
              <a:t>continous</a:t>
            </a:r>
            <a:r>
              <a:rPr lang="en-US" sz="2000" dirty="0">
                <a:ea typeface="ＭＳ Ｐゴシック" charset="0"/>
              </a:rPr>
              <a:t> speech, multi-speaker</a:t>
            </a:r>
          </a:p>
          <a:p>
            <a:pPr lvl="1"/>
            <a:r>
              <a:rPr lang="en-US" sz="2000" dirty="0">
                <a:ea typeface="ＭＳ Ｐゴシック" charset="0"/>
              </a:rPr>
              <a:t>SDC, CMU, BBN</a:t>
            </a:r>
          </a:p>
          <a:p>
            <a:pPr lvl="1"/>
            <a:r>
              <a:rPr lang="en-US" sz="2000" dirty="0">
                <a:ea typeface="ＭＳ Ｐゴシック" charset="0"/>
              </a:rPr>
              <a:t>Only 1 CMU system achieved goal</a:t>
            </a:r>
          </a:p>
          <a:p>
            <a:r>
              <a:rPr lang="en-US" sz="2400" dirty="0"/>
              <a:t>1980</a:t>
            </a:r>
            <a:r>
              <a:rPr lang="ja-JP" altLang="en-US" sz="2400" dirty="0"/>
              <a:t>’</a:t>
            </a:r>
            <a:r>
              <a:rPr lang="en-US" sz="2400" dirty="0"/>
              <a:t>s+</a:t>
            </a:r>
          </a:p>
          <a:p>
            <a:pPr lvl="1"/>
            <a:r>
              <a:rPr lang="en-US" sz="2000" dirty="0">
                <a:ea typeface="ＭＳ Ｐゴシック" charset="0"/>
              </a:rPr>
              <a:t>Annual ARPA </a:t>
            </a:r>
            <a:r>
              <a:rPr lang="ja-JP" altLang="en-US" sz="2000" dirty="0">
                <a:ea typeface="ＭＳ Ｐゴシック" charset="0"/>
              </a:rPr>
              <a:t>“</a:t>
            </a:r>
            <a:r>
              <a:rPr lang="en-US" sz="2000" dirty="0">
                <a:ea typeface="ＭＳ Ｐゴシック" charset="0"/>
              </a:rPr>
              <a:t>Bakeoffs</a:t>
            </a:r>
            <a:r>
              <a:rPr lang="ja-JP" altLang="en-US" sz="2000" dirty="0">
                <a:ea typeface="ＭＳ Ｐゴシック" charset="0"/>
              </a:rPr>
              <a:t>”</a:t>
            </a:r>
            <a:endParaRPr lang="en-US" sz="2000" dirty="0">
              <a:ea typeface="ＭＳ Ｐゴシック" charset="0"/>
            </a:endParaRPr>
          </a:p>
          <a:p>
            <a:pPr lvl="1"/>
            <a:r>
              <a:rPr lang="en-US" sz="2000" dirty="0">
                <a:ea typeface="ＭＳ Ｐゴシック" charset="0"/>
              </a:rPr>
              <a:t>Large corpus collection</a:t>
            </a:r>
          </a:p>
          <a:p>
            <a:pPr lvl="2"/>
            <a:r>
              <a:rPr lang="en-US" sz="1800" dirty="0">
                <a:ea typeface="ＭＳ Ｐゴシック" charset="0"/>
              </a:rPr>
              <a:t>TIMIT</a:t>
            </a:r>
          </a:p>
          <a:p>
            <a:pPr lvl="2"/>
            <a:r>
              <a:rPr lang="en-US" sz="1800" dirty="0">
                <a:ea typeface="ＭＳ Ｐゴシック" charset="0"/>
              </a:rPr>
              <a:t>Resource Management</a:t>
            </a:r>
          </a:p>
          <a:p>
            <a:pPr lvl="2"/>
            <a:r>
              <a:rPr lang="en-US" sz="1800" dirty="0">
                <a:ea typeface="ＭＳ Ｐゴシック" charset="0"/>
              </a:rPr>
              <a:t>Wall Street Journal</a:t>
            </a:r>
          </a:p>
          <a:p>
            <a:pPr lvl="2"/>
            <a:endParaRPr lang="en-US" sz="1200" dirty="0">
              <a:latin typeface="Tahoma" charset="0"/>
              <a:ea typeface="ＭＳ Ｐゴシック" charset="0"/>
            </a:endParaRPr>
          </a:p>
          <a:p>
            <a:endParaRPr lang="en-US" sz="1600" dirty="0">
              <a:latin typeface="Tahoma" charset="0"/>
            </a:endParaRPr>
          </a:p>
          <a:p>
            <a:pPr lvl="1"/>
            <a:endParaRPr lang="en-US" sz="1400" dirty="0">
              <a:latin typeface="Tahoma" charset="0"/>
              <a:ea typeface="ＭＳ Ｐゴシック" charset="0"/>
            </a:endParaRPr>
          </a:p>
          <a:p>
            <a:pPr lvl="1"/>
            <a:endParaRPr lang="en-US" sz="1400" dirty="0">
              <a:latin typeface="Tahoma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500" name="Picture 4" descr="http://itl.nist.gov/iad/mig/tests/rt/ASRhistory/history-1slide-May09-sing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1526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Logistics</a:t>
            </a:r>
          </a:p>
        </p:txBody>
      </p:sp>
    </p:spTree>
    <p:extLst>
      <p:ext uri="{BB962C8B-B14F-4D97-AF65-F5344CB8AC3E}">
        <p14:creationId xmlns:p14="http://schemas.microsoft.com/office/powerpoint/2010/main" val="2607136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exciting time for spoken language processing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96850" y="1417639"/>
            <a:ext cx="1676400" cy="2170034"/>
            <a:chOff x="260350" y="1752600"/>
            <a:chExt cx="1676400" cy="2170034"/>
          </a:xfrm>
        </p:grpSpPr>
        <p:pic>
          <p:nvPicPr>
            <p:cNvPr id="105474" name="Picture 2" descr="Image result for amazon ech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" y="1752600"/>
              <a:ext cx="1587500" cy="158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260350" y="3337859"/>
              <a:ext cx="167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Amazon Echo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2015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108200" y="1683283"/>
            <a:ext cx="1676400" cy="1904389"/>
            <a:chOff x="2171700" y="2018244"/>
            <a:chExt cx="1676400" cy="1904389"/>
          </a:xfrm>
        </p:grpSpPr>
        <p:pic>
          <p:nvPicPr>
            <p:cNvPr id="105476" name="Picture 4" descr="Image result for google hom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590800" y="2018244"/>
              <a:ext cx="838200" cy="1319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2171700" y="3337858"/>
              <a:ext cx="167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Google Home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2016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178300" y="1361925"/>
            <a:ext cx="1981200" cy="2565975"/>
            <a:chOff x="6172200" y="1687451"/>
            <a:chExt cx="1981200" cy="2565975"/>
          </a:xfrm>
        </p:grpSpPr>
        <p:pic>
          <p:nvPicPr>
            <p:cNvPr id="105478" name="Picture 6" descr="Image result for facebook m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63" r="17271"/>
            <a:stretch/>
          </p:blipFill>
          <p:spPr bwMode="auto">
            <a:xfrm>
              <a:off x="6172200" y="1687451"/>
              <a:ext cx="1981200" cy="1981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6324600" y="3668651"/>
              <a:ext cx="167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Facebook M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2015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12165" y="3758453"/>
            <a:ext cx="1676400" cy="2969251"/>
            <a:chOff x="275665" y="4114800"/>
            <a:chExt cx="1676400" cy="2969251"/>
          </a:xfrm>
        </p:grpSpPr>
        <p:pic>
          <p:nvPicPr>
            <p:cNvPr id="105480" name="Picture 8" descr="Image result for siri what can i help you with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85" t="1268" r="35084" b="1268"/>
            <a:stretch/>
          </p:blipFill>
          <p:spPr bwMode="auto">
            <a:xfrm>
              <a:off x="624915" y="4114800"/>
              <a:ext cx="977900" cy="2133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275665" y="6253054"/>
              <a:ext cx="1676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Apple 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Siri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2011</a:t>
              </a:r>
            </a:p>
          </p:txBody>
        </p:sp>
      </p:grpSp>
      <p:pic>
        <p:nvPicPr>
          <p:cNvPr id="105482" name="Picture 10" descr="Image result for google assistant exampl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66" t="1021" r="35833" b="992"/>
          <a:stretch/>
        </p:blipFill>
        <p:spPr bwMode="auto">
          <a:xfrm>
            <a:off x="1828800" y="3737707"/>
            <a:ext cx="1079500" cy="215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530350" y="5888890"/>
            <a:ext cx="167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Google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Assistant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2016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41962" y="5896706"/>
            <a:ext cx="167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Microsoft Cortana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2014</a:t>
            </a:r>
          </a:p>
        </p:txBody>
      </p:sp>
      <p:pic>
        <p:nvPicPr>
          <p:cNvPr id="105484" name="Picture 12" descr="Image result for microsoft cortana example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3" t="1" r="54852" b="292"/>
          <a:stretch/>
        </p:blipFill>
        <p:spPr bwMode="auto">
          <a:xfrm>
            <a:off x="3197785" y="3750232"/>
            <a:ext cx="1164755" cy="212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86" name="Picture 14" descr="Image result for anki cozmo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33" t="12666" r="16749" b="8667"/>
          <a:stretch/>
        </p:blipFill>
        <p:spPr bwMode="auto">
          <a:xfrm>
            <a:off x="6908800" y="1683283"/>
            <a:ext cx="16002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6870700" y="3054883"/>
            <a:ext cx="167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Anki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Cozmo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2016</a:t>
            </a:r>
          </a:p>
        </p:txBody>
      </p:sp>
      <p:pic>
        <p:nvPicPr>
          <p:cNvPr id="105488" name="Picture 16" descr="Test and launch in Slack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810" y="3886200"/>
            <a:ext cx="3737678" cy="245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5995449" y="6273225"/>
            <a:ext cx="167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Slack Bot API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5773928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Verdana" charset="0"/>
              </a:rPr>
              <a:t>Course Logistics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85800" y="1981200"/>
            <a:ext cx="8458200" cy="35052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dirty="0">
                <a:hlinkClick r:id="rId3"/>
              </a:rPr>
              <a:t>http://www.stanford.edu/class/cs224s</a:t>
            </a:r>
            <a:endParaRPr lang="en-US" dirty="0"/>
          </a:p>
          <a:p>
            <a:pPr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2800" dirty="0" err="1"/>
              <a:t>Homeworks</a:t>
            </a:r>
            <a:r>
              <a:rPr lang="en-US" sz="2800" dirty="0"/>
              <a:t> released and due on Wednesdays</a:t>
            </a:r>
            <a:br>
              <a:rPr lang="en-US" sz="2800" dirty="0"/>
            </a:b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2800" dirty="0" err="1"/>
              <a:t>Gradescope</a:t>
            </a:r>
            <a:r>
              <a:rPr lang="en-US" sz="2800" dirty="0"/>
              <a:t> for homework submission</a:t>
            </a:r>
            <a:br>
              <a:rPr lang="en-US" sz="2800" dirty="0"/>
            </a:b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2800" dirty="0"/>
              <a:t>Piazza for questions. Email staff only for personal/confidential questions</a:t>
            </a:r>
            <a:br>
              <a:rPr lang="en-US" sz="2800" dirty="0"/>
            </a:b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2800" dirty="0"/>
              <a:t>Project poster session tentatively June 7 (during class time)</a:t>
            </a:r>
            <a:br>
              <a:rPr lang="en-US" sz="2800" dirty="0"/>
            </a:br>
            <a:endParaRPr lang="en-US" sz="2800" dirty="0"/>
          </a:p>
          <a:p>
            <a:pPr marL="319088" lvl="1" indent="0">
              <a:lnSpc>
                <a:spcPct val="80000"/>
              </a:lnSpc>
              <a:buNone/>
            </a:pPr>
            <a:endParaRPr lang="en-US" dirty="0">
              <a:latin typeface="Tahoma" charset="0"/>
            </a:endParaRPr>
          </a:p>
          <a:p>
            <a:pPr lvl="1">
              <a:lnSpc>
                <a:spcPct val="80000"/>
              </a:lnSpc>
            </a:pPr>
            <a:endParaRPr lang="en-US" dirty="0">
              <a:latin typeface="Tahoma" charset="0"/>
            </a:endParaRPr>
          </a:p>
          <a:p>
            <a:pPr>
              <a:lnSpc>
                <a:spcPct val="80000"/>
              </a:lnSpc>
            </a:pPr>
            <a:endParaRPr lang="en-US" dirty="0">
              <a:latin typeface="Tahoma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Verdana" charset="0"/>
              </a:rPr>
              <a:t>Admin: Requirements and Grading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600200"/>
            <a:ext cx="8458200" cy="48768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800" dirty="0"/>
              <a:t>Readings:</a:t>
            </a:r>
          </a:p>
          <a:p>
            <a:pPr lvl="1">
              <a:lnSpc>
                <a:spcPct val="80000"/>
              </a:lnSpc>
            </a:pPr>
            <a:r>
              <a:rPr lang="en-US" dirty="0">
                <a:ea typeface="ＭＳ Ｐゴシック" charset="0"/>
              </a:rPr>
              <a:t>Selected chapters from</a:t>
            </a:r>
          </a:p>
          <a:p>
            <a:pPr lvl="2">
              <a:lnSpc>
                <a:spcPct val="80000"/>
              </a:lnSpc>
            </a:pPr>
            <a:r>
              <a:rPr lang="en-US" sz="2400" dirty="0">
                <a:ea typeface="ＭＳ Ｐゴシック" charset="0"/>
              </a:rPr>
              <a:t>Jurafsky &amp; Martin. Speech and Language Processing.</a:t>
            </a:r>
          </a:p>
          <a:p>
            <a:pPr lvl="3">
              <a:lnSpc>
                <a:spcPct val="80000"/>
              </a:lnSpc>
            </a:pPr>
            <a:r>
              <a:rPr lang="en-US" sz="2400" dirty="0">
                <a:ea typeface="ＭＳ Ｐゴシック" charset="0"/>
              </a:rPr>
              <a:t>Will mix chapters from 2</a:t>
            </a:r>
            <a:r>
              <a:rPr lang="en-US" sz="2400" baseline="30000" dirty="0">
                <a:ea typeface="ＭＳ Ｐゴシック" charset="0"/>
              </a:rPr>
              <a:t>nd</a:t>
            </a:r>
            <a:r>
              <a:rPr lang="en-US" sz="2400" dirty="0">
                <a:ea typeface="ＭＳ Ｐゴシック" charset="0"/>
              </a:rPr>
              <a:t> and in progress 3</a:t>
            </a:r>
            <a:r>
              <a:rPr lang="en-US" sz="2400" baseline="30000" dirty="0">
                <a:ea typeface="ＭＳ Ｐゴシック" charset="0"/>
              </a:rPr>
              <a:t>rd</a:t>
            </a:r>
            <a:r>
              <a:rPr lang="en-US" sz="2400" dirty="0">
                <a:ea typeface="ＭＳ Ｐゴシック" charset="0"/>
              </a:rPr>
              <a:t> editions</a:t>
            </a:r>
          </a:p>
          <a:p>
            <a:pPr lvl="2">
              <a:lnSpc>
                <a:spcPct val="80000"/>
              </a:lnSpc>
            </a:pPr>
            <a:r>
              <a:rPr lang="en-US" sz="2400" dirty="0">
                <a:ea typeface="ＭＳ Ｐゴシック" charset="0"/>
              </a:rPr>
              <a:t>A few conference and journal papers</a:t>
            </a:r>
          </a:p>
          <a:p>
            <a:pPr>
              <a:lnSpc>
                <a:spcPct val="80000"/>
              </a:lnSpc>
            </a:pPr>
            <a:r>
              <a:rPr lang="en-US" sz="2800" dirty="0"/>
              <a:t>Grading</a:t>
            </a:r>
          </a:p>
          <a:p>
            <a:pPr lvl="1">
              <a:lnSpc>
                <a:spcPct val="80000"/>
              </a:lnSpc>
            </a:pPr>
            <a:r>
              <a:rPr lang="en-US" dirty="0">
                <a:ea typeface="ＭＳ Ｐゴシック" charset="0"/>
              </a:rPr>
              <a:t>Homework: 40%</a:t>
            </a:r>
          </a:p>
          <a:p>
            <a:pPr lvl="2">
              <a:lnSpc>
                <a:spcPct val="80000"/>
              </a:lnSpc>
            </a:pPr>
            <a:r>
              <a:rPr lang="en-US" sz="2400" dirty="0">
                <a:ea typeface="ＭＳ Ｐゴシック" charset="0"/>
              </a:rPr>
              <a:t>4 assignments. Will use Python, </a:t>
            </a:r>
            <a:r>
              <a:rPr lang="en-US" sz="2400" dirty="0" err="1">
                <a:ea typeface="ＭＳ Ｐゴシック" charset="0"/>
              </a:rPr>
              <a:t>Tensorflow</a:t>
            </a:r>
            <a:r>
              <a:rPr lang="en-US" sz="2400" dirty="0">
                <a:ea typeface="ＭＳ Ｐゴシック" charset="0"/>
              </a:rPr>
              <a:t>, and command line tools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ea typeface="ＭＳ Ｐゴシック" charset="0"/>
              </a:rPr>
              <a:t>Course Project: 50%</a:t>
            </a:r>
          </a:p>
          <a:p>
            <a:pPr lvl="2">
              <a:lnSpc>
                <a:spcPct val="80000"/>
              </a:lnSpc>
            </a:pPr>
            <a:r>
              <a:rPr lang="en-US" sz="2400" dirty="0">
                <a:ea typeface="ＭＳ Ｐゴシック" charset="0"/>
              </a:rPr>
              <a:t>Group projects of 3 people</a:t>
            </a:r>
          </a:p>
          <a:p>
            <a:pPr lvl="1">
              <a:lnSpc>
                <a:spcPct val="80000"/>
              </a:lnSpc>
            </a:pPr>
            <a:r>
              <a:rPr lang="en-US" dirty="0">
                <a:ea typeface="ＭＳ Ｐゴシック" charset="0"/>
              </a:rPr>
              <a:t>Participation: 10%</a:t>
            </a:r>
          </a:p>
          <a:p>
            <a:pPr>
              <a:lnSpc>
                <a:spcPct val="80000"/>
              </a:lnSpc>
            </a:pPr>
            <a:endParaRPr lang="en-US" sz="20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Verdana" charset="0"/>
              </a:rPr>
              <a:t>Necessary Background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600200"/>
            <a:ext cx="8458200" cy="48768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800" dirty="0"/>
              <a:t>Foundations of machine learning and natural language processing</a:t>
            </a:r>
          </a:p>
          <a:p>
            <a:pPr lvl="1">
              <a:lnSpc>
                <a:spcPct val="80000"/>
              </a:lnSpc>
            </a:pPr>
            <a:r>
              <a:rPr lang="en-US" sz="2600" dirty="0"/>
              <a:t>CS 124, CS 224N, CS 229, or equivalent experience</a:t>
            </a:r>
          </a:p>
          <a:p>
            <a:pPr>
              <a:lnSpc>
                <a:spcPct val="80000"/>
              </a:lnSpc>
            </a:pPr>
            <a:r>
              <a:rPr lang="en-US" sz="2800" dirty="0"/>
              <a:t>Mathematical foundations of neural networks</a:t>
            </a:r>
          </a:p>
          <a:p>
            <a:pPr lvl="1">
              <a:lnSpc>
                <a:spcPct val="80000"/>
              </a:lnSpc>
            </a:pPr>
            <a:r>
              <a:rPr lang="en-US" sz="2600" dirty="0"/>
              <a:t>Understand forward and back propagation in terms of equations</a:t>
            </a:r>
          </a:p>
          <a:p>
            <a:pPr>
              <a:lnSpc>
                <a:spcPct val="80000"/>
              </a:lnSpc>
            </a:pPr>
            <a:r>
              <a:rPr lang="en-US" sz="2800" dirty="0"/>
              <a:t>Proficiency in Python</a:t>
            </a:r>
          </a:p>
          <a:p>
            <a:pPr lvl="1">
              <a:lnSpc>
                <a:spcPct val="80000"/>
              </a:lnSpc>
            </a:pPr>
            <a:r>
              <a:rPr lang="en-US" sz="2600" dirty="0"/>
              <a:t>Programming heavy </a:t>
            </a:r>
            <a:r>
              <a:rPr lang="en-US" sz="2600" dirty="0" err="1"/>
              <a:t>homeworks</a:t>
            </a:r>
            <a:r>
              <a:rPr lang="en-US" sz="2600" dirty="0"/>
              <a:t> will use Python and </a:t>
            </a:r>
            <a:r>
              <a:rPr lang="en-US" sz="2600" dirty="0" err="1"/>
              <a:t>Tensorflow</a:t>
            </a:r>
            <a:endParaRPr lang="en-US" sz="2600" dirty="0"/>
          </a:p>
          <a:p>
            <a:pPr marL="0" indent="0">
              <a:lnSpc>
                <a:spcPct val="80000"/>
              </a:lnSpc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5035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LVCSR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eaLnBrk="1" hangingPunct="1"/>
            <a:r>
              <a:rPr lang="en-US" sz="3600"/>
              <a:t>Large Vocabulary Continuous Speech Recognition</a:t>
            </a:r>
          </a:p>
          <a:p>
            <a:pPr lvl="1" eaLnBrk="1" hangingPunct="1"/>
            <a:r>
              <a:rPr lang="en-US" sz="3600"/>
              <a:t>~64,000 words</a:t>
            </a:r>
          </a:p>
          <a:p>
            <a:pPr lvl="1" eaLnBrk="1" hangingPunct="1"/>
            <a:r>
              <a:rPr lang="en-US" sz="3600"/>
              <a:t>Speaker independent (vs. speaker-dependent)</a:t>
            </a:r>
          </a:p>
          <a:p>
            <a:pPr lvl="1" eaLnBrk="1" hangingPunct="1"/>
            <a:r>
              <a:rPr lang="en-US" sz="3600"/>
              <a:t>Continuous speech (vs isolated-word)</a:t>
            </a:r>
          </a:p>
          <a:p>
            <a:pPr eaLnBrk="1" hangingPunct="1"/>
            <a:endParaRPr lang="en-US"/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46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 dirty="0"/>
              <a:t>Current error rates</a:t>
            </a:r>
          </a:p>
        </p:txBody>
      </p:sp>
      <p:graphicFrame>
        <p:nvGraphicFramePr>
          <p:cNvPr id="1345539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07702"/>
              </p:ext>
            </p:extLst>
          </p:nvPr>
        </p:nvGraphicFramePr>
        <p:xfrm>
          <a:off x="381000" y="2286000"/>
          <a:ext cx="8382000" cy="2906713"/>
        </p:xfrm>
        <a:graphic>
          <a:graphicData uri="http://schemas.openxmlformats.org/drawingml/2006/table">
            <a:tbl>
              <a:tblPr/>
              <a:tblGrid>
                <a:gridCol w="396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22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Task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Vocabulary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Word Error Rate 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Digits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WSJ read speech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5K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WSJ read speech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20K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22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Broadcast news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64,000+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0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Conversational Telephone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64,000+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3825" name="Rectangle 33"/>
          <p:cNvSpPr>
            <a:spLocks noChangeArrowheads="1"/>
          </p:cNvSpPr>
          <p:nvPr/>
        </p:nvSpPr>
        <p:spPr bwMode="auto">
          <a:xfrm>
            <a:off x="1109663" y="1576388"/>
            <a:ext cx="713308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dirty="0"/>
              <a:t>Ballpark numbers; exact numbers depend very much on the specific corpus</a:t>
            </a:r>
          </a:p>
        </p:txBody>
      </p:sp>
    </p:spTree>
    <p:extLst>
      <p:ext uri="{BB962C8B-B14F-4D97-AF65-F5344CB8AC3E}">
        <p14:creationId xmlns:p14="http://schemas.microsoft.com/office/powerpoint/2010/main" val="3156451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Why is conversational speech harder?</a:t>
            </a:r>
          </a:p>
        </p:txBody>
      </p:sp>
      <p:sp>
        <p:nvSpPr>
          <p:cNvPr id="37891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685800" y="1447800"/>
            <a:ext cx="7848600" cy="4572000"/>
          </a:xfrm>
        </p:spPr>
        <p:txBody>
          <a:bodyPr/>
          <a:lstStyle/>
          <a:p>
            <a:pPr eaLnBrk="1" hangingPunct="1"/>
            <a:r>
              <a:rPr lang="en-US" sz="2800" dirty="0"/>
              <a:t>A piece of an utterance without context</a:t>
            </a:r>
          </a:p>
          <a:p>
            <a:pPr eaLnBrk="1" hangingPunct="1"/>
            <a:endParaRPr lang="en-US" sz="2800" dirty="0"/>
          </a:p>
          <a:p>
            <a:pPr eaLnBrk="1" hangingPunct="1"/>
            <a:r>
              <a:rPr lang="en-US" sz="2800" dirty="0"/>
              <a:t>The same utterance with more context</a:t>
            </a:r>
          </a:p>
        </p:txBody>
      </p:sp>
      <p:pic>
        <p:nvPicPr>
          <p:cNvPr id="1376260" name="Picture 1028">
            <a:hlinkClick r:id="" action="ppaction://media"/>
          </p:cNvPr>
          <p:cNvPicPr>
            <a:picLocks noRot="1"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304800" y="1600200"/>
            <a:ext cx="406400" cy="40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6261" name="Picture 1029">
            <a:hlinkClick r:id="" action="ppaction://media"/>
          </p:cNvPr>
          <p:cNvPicPr>
            <a:picLocks noRot="1" noChangeAspect="1" noChangeArrowheads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304800" y="2667000"/>
            <a:ext cx="406400" cy="40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0785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762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" fill="hold"/>
                                        <p:tgtEl>
                                          <p:spTgt spid="1376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76260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76260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762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622" fill="hold"/>
                                        <p:tgtEl>
                                          <p:spTgt spid="1376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76261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7626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HSR versus ASR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81000" y="4419600"/>
            <a:ext cx="8397875" cy="20240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Conclusions:</a:t>
            </a:r>
          </a:p>
          <a:p>
            <a:pPr marL="685800" lvl="1" indent="-228600" eaLnBrk="1" hangingPunct="1">
              <a:lnSpc>
                <a:spcPct val="90000"/>
              </a:lnSpc>
            </a:pPr>
            <a:r>
              <a:rPr lang="en-US" sz="2800" dirty="0"/>
              <a:t>Gap increases with noisy speech</a:t>
            </a:r>
          </a:p>
          <a:p>
            <a:pPr marL="685800" lvl="1" indent="-228600" eaLnBrk="1" hangingPunct="1">
              <a:lnSpc>
                <a:spcPct val="90000"/>
              </a:lnSpc>
            </a:pPr>
            <a:r>
              <a:rPr lang="en-US" sz="2800" dirty="0"/>
              <a:t>These numbers are rough, take with grain of salt</a:t>
            </a:r>
          </a:p>
          <a:p>
            <a:pPr marL="685800" lvl="1" indent="-228600" eaLnBrk="1" hangingPunct="1">
              <a:lnSpc>
                <a:spcPct val="90000"/>
              </a:lnSpc>
            </a:pPr>
            <a:r>
              <a:rPr lang="en-US" sz="2800" dirty="0"/>
              <a:t>We are overfitting to the benchmark datasets</a:t>
            </a:r>
          </a:p>
        </p:txBody>
      </p:sp>
      <p:graphicFrame>
        <p:nvGraphicFramePr>
          <p:cNvPr id="1347588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616011"/>
              </p:ext>
            </p:extLst>
          </p:nvPr>
        </p:nvGraphicFramePr>
        <p:xfrm>
          <a:off x="533400" y="1752600"/>
          <a:ext cx="8305800" cy="2335213"/>
        </p:xfrm>
        <a:graphic>
          <a:graphicData uri="http://schemas.openxmlformats.org/drawingml/2006/table">
            <a:tbl>
              <a:tblPr/>
              <a:tblGrid>
                <a:gridCol w="2898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50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28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64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Task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Vocab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ASR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Hum SR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Continuous digits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.009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1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WSJ 1995 clean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5K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0.9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WSJ 1995 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w/noise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5K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9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646282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1.1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9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SWBD 2004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65K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~6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3-4?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8520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0"/>
            <a:ext cx="7772400" cy="639761"/>
          </a:xfrm>
        </p:spPr>
        <p:txBody>
          <a:bodyPr/>
          <a:lstStyle/>
          <a:p>
            <a:pPr eaLnBrk="1" hangingPunct="1"/>
            <a:r>
              <a:rPr lang="en-US"/>
              <a:t>HSR versus ASR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609635"/>
            <a:ext cx="5689737" cy="2895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3519412"/>
            <a:ext cx="5638800" cy="304208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43600" y="6400800"/>
            <a:ext cx="3200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hlinkClick r:id="rId5"/>
              </a:rPr>
              <a:t>(Saon et al, 2017)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955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Why accents are hard</a:t>
            </a:r>
          </a:p>
        </p:txBody>
      </p:sp>
      <p:sp>
        <p:nvSpPr>
          <p:cNvPr id="16589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A word by itself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The word in context</a:t>
            </a:r>
          </a:p>
        </p:txBody>
      </p:sp>
      <p:pic>
        <p:nvPicPr>
          <p:cNvPr id="1415172" name="Picture 4">
            <a:hlinkClick r:id="" action="ppaction://ole?verb=0"/>
          </p:cNvPr>
          <p:cNvPicPr>
            <a:picLocks noRot="1"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5181600" y="2743200"/>
            <a:ext cx="1016000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5173" name="Picture 5">
            <a:hlinkClick r:id="" action="ppaction://ole?verb=0"/>
          </p:cNvPr>
          <p:cNvPicPr>
            <a:picLocks noRot="1" noChangeAspect="1" noChangeArrowheads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4495800" y="1447800"/>
            <a:ext cx="1117600" cy="111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07123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151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0" fill="hold"/>
                                        <p:tgtEl>
                                          <p:spTgt spid="14151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15172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1517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151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95" fill="hold"/>
                                        <p:tgtEl>
                                          <p:spTgt spid="1415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15173"/>
                  </p:tgtEl>
                </p:cond>
              </p:nextCondLst>
            </p:seq>
            <p:audio>
              <p:cMediaNode vol="100000"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1517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3_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2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2545</TotalTime>
  <Words>1452</Words>
  <Application>Microsoft Office PowerPoint</Application>
  <PresentationFormat>On-screen Show (4:3)</PresentationFormat>
  <Paragraphs>323</Paragraphs>
  <Slides>32</Slides>
  <Notes>23</Notes>
  <HiddenSlides>0</HiddenSlides>
  <MMClips>5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8" baseType="lpstr">
      <vt:lpstr>ＭＳ Ｐゴシック</vt:lpstr>
      <vt:lpstr>Calibri</vt:lpstr>
      <vt:lpstr>Comic Sans MS</vt:lpstr>
      <vt:lpstr>Courier</vt:lpstr>
      <vt:lpstr>Franklin Gothic Book</vt:lpstr>
      <vt:lpstr>Franklin Gothic Book (Headings)</vt:lpstr>
      <vt:lpstr>Perpetua</vt:lpstr>
      <vt:lpstr>Perpetua (Body)</vt:lpstr>
      <vt:lpstr>新細明體</vt:lpstr>
      <vt:lpstr>华文细黑</vt:lpstr>
      <vt:lpstr>Tahoma</vt:lpstr>
      <vt:lpstr>Times</vt:lpstr>
      <vt:lpstr>Times New Roman</vt:lpstr>
      <vt:lpstr>Verdana</vt:lpstr>
      <vt:lpstr>Wingdings 2</vt:lpstr>
      <vt:lpstr>3_Equity</vt:lpstr>
      <vt:lpstr>CS 224S / LINGUIST 285 Spoken Language Processing</vt:lpstr>
      <vt:lpstr>April 3, Week 1</vt:lpstr>
      <vt:lpstr>An exciting time for spoken language processing</vt:lpstr>
      <vt:lpstr>LVCSR</vt:lpstr>
      <vt:lpstr>Current error rates</vt:lpstr>
      <vt:lpstr>Why is conversational speech harder?</vt:lpstr>
      <vt:lpstr>HSR versus ASR</vt:lpstr>
      <vt:lpstr>HSR versus ASR</vt:lpstr>
      <vt:lpstr>Why accents are hard</vt:lpstr>
      <vt:lpstr>So is speech recognition solved? Why study it vs just use some API?</vt:lpstr>
      <vt:lpstr>Speech Recognition Design Intuition</vt:lpstr>
      <vt:lpstr>Dialogue (= Conversational Agents)</vt:lpstr>
      <vt:lpstr>Paradigms for Dialogue</vt:lpstr>
      <vt:lpstr>Paradigms for Dialogue</vt:lpstr>
      <vt:lpstr>Extraction of Social Meaning from Speech</vt:lpstr>
      <vt:lpstr>Conversational style</vt:lpstr>
      <vt:lpstr>Speaker Recognition tasks</vt:lpstr>
      <vt:lpstr>Applications of Speaker Recognition</vt:lpstr>
      <vt:lpstr>TTS (= Text-to-Speech) (= Speech Synthesis)</vt:lpstr>
      <vt:lpstr>TTS Overview</vt:lpstr>
      <vt:lpstr>History: foundational insights 1900s-1950s</vt:lpstr>
      <vt:lpstr>Speech synthesis is old!</vt:lpstr>
      <vt:lpstr>Von Kempelen:</vt:lpstr>
      <vt:lpstr>History: Early Recognition</vt:lpstr>
      <vt:lpstr>History: early ASR systems</vt:lpstr>
      <vt:lpstr>History: early ASR systems</vt:lpstr>
      <vt:lpstr>ASR: 1970’s and 1980’s</vt:lpstr>
      <vt:lpstr>PowerPoint Presentation</vt:lpstr>
      <vt:lpstr>Course Logistics</vt:lpstr>
      <vt:lpstr>Course Logistics</vt:lpstr>
      <vt:lpstr>Admin: Requirements and Grading</vt:lpstr>
      <vt:lpstr>Necessary Background</vt:lpstr>
    </vt:vector>
  </TitlesOfParts>
  <Manager/>
  <Company>Stanford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224S Speech Recognition and Synthesis</dc:title>
  <dc:subject/>
  <dc:creator>Dan Jurafsky</dc:creator>
  <cp:keywords/>
  <dc:description/>
  <cp:lastModifiedBy>Andrew Maas</cp:lastModifiedBy>
  <cp:revision>122</cp:revision>
  <dcterms:created xsi:type="dcterms:W3CDTF">2009-01-06T19:22:38Z</dcterms:created>
  <dcterms:modified xsi:type="dcterms:W3CDTF">2017-04-04T04:34:17Z</dcterms:modified>
  <cp:category/>
</cp:coreProperties>
</file>

<file path=docProps/thumbnail.jpeg>
</file>